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Montserrat"/>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Montserrat-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7ea8f6917d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7ea8f6917d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7ea8f6917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7ea8f6917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7ea8f6917d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7ea8f6917d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7ea8f6917d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7ea8f6917d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7ea8f6917d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7ea8f6917d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7ea8f6917d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7ea8f6917d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7ea8f6917d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7ea8f6917d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7ea8f6917d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7ea8f6917d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e7f9885d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e7f9885d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1e7f9885df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1e7f9885df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e7f9885df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e7f9885df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e7f9885df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e7f9885df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e7f9885df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e7f9885df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36dcb11e214a935d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36dcb11e214a935d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6dcb11e214a935d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6dcb11e214a935d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7ea8f6917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7ea8f6917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7ea8f6917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7ea8f6917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7ea8f6917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7ea8f6917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7ea8f6917d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7ea8f6917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7ea8f6917d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7ea8f6917d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7ea8f6917d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7ea8f6917d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mailto:votre_email@exemple.com"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hyperlink" Target="https://github.com/valerymelou/introduction-to-git" TargetMode="External"/><Relationship Id="rId4" Type="http://schemas.openxmlformats.org/officeDocument/2006/relationships/hyperlink" Target="https://github.com/valerymelou/introduction-to-git" TargetMode="External"/><Relationship Id="rId5"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20950" y="374475"/>
            <a:ext cx="5413500" cy="27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Collaborer sur un dépôt distant avec Git</a:t>
            </a:r>
            <a:endParaRPr/>
          </a:p>
        </p:txBody>
      </p:sp>
      <p:sp>
        <p:nvSpPr>
          <p:cNvPr id="229" name="Google Shape;229;p17"/>
          <p:cNvSpPr txBox="1"/>
          <p:nvPr/>
        </p:nvSpPr>
        <p:spPr>
          <a:xfrm>
            <a:off x="4950325" y="3700050"/>
            <a:ext cx="3771300" cy="54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GB">
                <a:solidFill>
                  <a:schemeClr val="lt1"/>
                </a:solidFill>
                <a:latin typeface="Lato"/>
                <a:ea typeface="Lato"/>
                <a:cs typeface="Lato"/>
                <a:sym typeface="Lato"/>
              </a:rPr>
              <a:t>Valery MELOU</a:t>
            </a:r>
            <a:endParaRPr b="1">
              <a:solidFill>
                <a:schemeClr val="lt1"/>
              </a:solidFill>
              <a:latin typeface="Lato"/>
              <a:ea typeface="Lato"/>
              <a:cs typeface="Lato"/>
              <a:sym typeface="Lato"/>
            </a:endParaRPr>
          </a:p>
          <a:p>
            <a:pPr indent="0" lvl="0" marL="0" rtl="0" algn="r">
              <a:spcBef>
                <a:spcPts val="0"/>
              </a:spcBef>
              <a:spcAft>
                <a:spcPts val="0"/>
              </a:spcAft>
              <a:buNone/>
            </a:pPr>
            <a:r>
              <a:rPr i="1" lang="en-GB">
                <a:solidFill>
                  <a:schemeClr val="lt1"/>
                </a:solidFill>
                <a:latin typeface="Lato"/>
                <a:ea typeface="Lato"/>
                <a:cs typeface="Lato"/>
                <a:sym typeface="Lato"/>
              </a:rPr>
              <a:t>Digital Consultant | Web Developer</a:t>
            </a:r>
            <a:endParaRPr i="1">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6"/>
          <p:cNvSpPr txBox="1"/>
          <p:nvPr>
            <p:ph idx="1" type="body"/>
          </p:nvPr>
        </p:nvSpPr>
        <p:spPr>
          <a:xfrm>
            <a:off x="1297500" y="1415150"/>
            <a:ext cx="56097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highlight>
                  <a:schemeClr val="dk1"/>
                </a:highlight>
              </a:rPr>
              <a:t>Générer une clé SSH</a:t>
            </a:r>
            <a:endParaRPr b="1">
              <a:highlight>
                <a:schemeClr val="dk1"/>
              </a:highlight>
            </a:endParaRPr>
          </a:p>
          <a:p>
            <a:pPr indent="0" lvl="0" marL="0" rtl="0" algn="l">
              <a:spcBef>
                <a:spcPts val="1600"/>
              </a:spcBef>
              <a:spcAft>
                <a:spcPts val="0"/>
              </a:spcAft>
              <a:buNone/>
            </a:pPr>
            <a:r>
              <a:rPr lang="en-GB">
                <a:highlight>
                  <a:schemeClr val="dk1"/>
                </a:highlight>
              </a:rPr>
              <a:t>Pour générer une clé SSH, ouvrez votre Terminal (si vous êtes sur Linux ou Mac) ou Git Bash si vous êtes sur Windows. Ensuite, exécutez la commande ci-dessous:</a:t>
            </a:r>
            <a:endParaRPr>
              <a:highlight>
                <a:schemeClr val="dk1"/>
              </a:highlight>
            </a:endParaRPr>
          </a:p>
          <a:p>
            <a:pPr indent="0" lvl="0" marL="0" rtl="0" algn="l">
              <a:spcBef>
                <a:spcPts val="1600"/>
              </a:spcBef>
              <a:spcAft>
                <a:spcPts val="0"/>
              </a:spcAft>
              <a:buNone/>
            </a:pPr>
            <a:r>
              <a:rPr lang="en-GB">
                <a:solidFill>
                  <a:schemeClr val="dk1"/>
                </a:solidFill>
                <a:highlight>
                  <a:schemeClr val="lt1"/>
                </a:highlight>
              </a:rPr>
              <a:t>$ ssh-keygen -t ed25519 -C "</a:t>
            </a:r>
            <a:r>
              <a:rPr lang="en-GB" u="sng">
                <a:solidFill>
                  <a:schemeClr val="hlink"/>
                </a:solidFill>
                <a:highlight>
                  <a:schemeClr val="lt1"/>
                </a:highlight>
                <a:hlinkClick r:id="rId3"/>
              </a:rPr>
              <a:t>votre_email@exemple.com</a:t>
            </a:r>
            <a:r>
              <a:rPr lang="en-GB">
                <a:solidFill>
                  <a:schemeClr val="dk1"/>
                </a:solidFill>
                <a:highlight>
                  <a:schemeClr val="lt1"/>
                </a:highlight>
              </a:rPr>
              <a:t>"</a:t>
            </a:r>
            <a:endParaRPr>
              <a:solidFill>
                <a:schemeClr val="dk1"/>
              </a:solidFill>
              <a:highlight>
                <a:schemeClr val="lt1"/>
              </a:highlight>
            </a:endParaRPr>
          </a:p>
          <a:p>
            <a:pPr indent="0" lvl="0" marL="0" rtl="0" algn="l">
              <a:spcBef>
                <a:spcPts val="1600"/>
              </a:spcBef>
              <a:spcAft>
                <a:spcPts val="0"/>
              </a:spcAft>
              <a:buNone/>
            </a:pPr>
            <a:r>
              <a:rPr lang="en-GB">
                <a:highlight>
                  <a:schemeClr val="dk1"/>
                </a:highlight>
              </a:rPr>
              <a:t>Il vous est ensuite demandé le chemin où votre clé sera enregistrée ainsi qu’une phrase secrète pour la protéger.</a:t>
            </a:r>
            <a:endParaRPr>
              <a:highlight>
                <a:schemeClr val="dk1"/>
              </a:highlight>
            </a:endParaRPr>
          </a:p>
          <a:p>
            <a:pPr indent="0" lvl="0" marL="0" rtl="0" algn="l">
              <a:spcBef>
                <a:spcPts val="1600"/>
              </a:spcBef>
              <a:spcAft>
                <a:spcPts val="1600"/>
              </a:spcAft>
              <a:buNone/>
            </a:pPr>
            <a:r>
              <a:rPr lang="en-GB">
                <a:highlight>
                  <a:schemeClr val="dk1"/>
                </a:highlight>
              </a:rPr>
              <a:t>Vous pouvez utiliser le chemin par défaut (recommandé) et ne pas renseigner de phrase secrète. Il suffit juste d’appuyer sur Entrée à chaque étape.</a:t>
            </a:r>
            <a:endParaRPr>
              <a:highlight>
                <a:schemeClr val="dk1"/>
              </a:highlight>
            </a:endParaRPr>
          </a:p>
        </p:txBody>
      </p:sp>
      <p:sp>
        <p:nvSpPr>
          <p:cNvPr id="294" name="Google Shape;294;p26"/>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Connexion à un dépôt distant: SSH</a:t>
            </a:r>
            <a:endParaRPr/>
          </a:p>
        </p:txBody>
      </p:sp>
      <p:pic>
        <p:nvPicPr>
          <p:cNvPr id="295" name="Google Shape;295;p26"/>
          <p:cNvPicPr preferRelativeResize="0"/>
          <p:nvPr/>
        </p:nvPicPr>
        <p:blipFill rotWithShape="1">
          <a:blip r:embed="rId4">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7"/>
          <p:cNvSpPr txBox="1"/>
          <p:nvPr>
            <p:ph idx="1" type="body"/>
          </p:nvPr>
        </p:nvSpPr>
        <p:spPr>
          <a:xfrm>
            <a:off x="1297500" y="1415150"/>
            <a:ext cx="6022500" cy="34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highlight>
                  <a:schemeClr val="dk1"/>
                </a:highlight>
              </a:rPr>
              <a:t>Générer une clé SSH</a:t>
            </a:r>
            <a:endParaRPr b="1">
              <a:highlight>
                <a:schemeClr val="dk1"/>
              </a:highlight>
            </a:endParaRPr>
          </a:p>
          <a:p>
            <a:pPr indent="0" lvl="0" marL="0" rtl="0" algn="l">
              <a:spcBef>
                <a:spcPts val="1600"/>
              </a:spcBef>
              <a:spcAft>
                <a:spcPts val="0"/>
              </a:spcAft>
              <a:buNone/>
            </a:pPr>
            <a:r>
              <a:rPr lang="en-GB">
                <a:highlight>
                  <a:schemeClr val="dk1"/>
                </a:highlight>
              </a:rPr>
              <a:t>Une fois votre clé générée, vous devez l’ajouter à l’agent SSH pour qu’il puisse la trouver automatiquement quand Git aura besoin d’y accéder.</a:t>
            </a:r>
            <a:endParaRPr>
              <a:highlight>
                <a:schemeClr val="dk1"/>
              </a:highlight>
            </a:endParaRPr>
          </a:p>
          <a:p>
            <a:pPr indent="0" lvl="0" marL="0" rtl="0" algn="l">
              <a:spcBef>
                <a:spcPts val="1600"/>
              </a:spcBef>
              <a:spcAft>
                <a:spcPts val="0"/>
              </a:spcAft>
              <a:buNone/>
            </a:pPr>
            <a:r>
              <a:rPr lang="en-GB">
                <a:highlight>
                  <a:schemeClr val="dk1"/>
                </a:highlight>
              </a:rPr>
              <a:t>Pour le faire, toujours dans votre terminal ou Git Bash, exécutez les commandes ci-dessous:</a:t>
            </a:r>
            <a:endParaRPr>
              <a:highlight>
                <a:schemeClr val="dk1"/>
              </a:highlight>
            </a:endParaRPr>
          </a:p>
          <a:p>
            <a:pPr indent="0" lvl="0" marL="0" rtl="0" algn="l">
              <a:spcBef>
                <a:spcPts val="1600"/>
              </a:spcBef>
              <a:spcAft>
                <a:spcPts val="0"/>
              </a:spcAft>
              <a:buNone/>
            </a:pPr>
            <a:r>
              <a:rPr lang="en-GB">
                <a:solidFill>
                  <a:schemeClr val="dk1"/>
                </a:solidFill>
                <a:highlight>
                  <a:schemeClr val="lt1"/>
                </a:highlight>
              </a:rPr>
              <a:t>$ eval "$(ssh-agent -s)"</a:t>
            </a:r>
            <a:endParaRPr>
              <a:solidFill>
                <a:schemeClr val="dk1"/>
              </a:solidFill>
              <a:highlight>
                <a:schemeClr val="lt1"/>
              </a:highlight>
            </a:endParaRPr>
          </a:p>
          <a:p>
            <a:pPr indent="0" lvl="0" marL="0" rtl="0" algn="l">
              <a:spcBef>
                <a:spcPts val="1600"/>
              </a:spcBef>
              <a:spcAft>
                <a:spcPts val="0"/>
              </a:spcAft>
              <a:buNone/>
            </a:pPr>
            <a:r>
              <a:rPr lang="en-GB">
                <a:solidFill>
                  <a:schemeClr val="dk1"/>
                </a:solidFill>
                <a:highlight>
                  <a:schemeClr val="lt1"/>
                </a:highlight>
              </a:rPr>
              <a:t>$ ssh-add ~/.ssh/id_ed25519</a:t>
            </a:r>
            <a:endParaRPr>
              <a:solidFill>
                <a:schemeClr val="dk1"/>
              </a:solidFill>
              <a:highlight>
                <a:schemeClr val="lt1"/>
              </a:highlight>
            </a:endParaRPr>
          </a:p>
          <a:p>
            <a:pPr indent="0" lvl="0" marL="0" rtl="0" algn="l">
              <a:spcBef>
                <a:spcPts val="1600"/>
              </a:spcBef>
              <a:spcAft>
                <a:spcPts val="1600"/>
              </a:spcAft>
              <a:buNone/>
            </a:pPr>
            <a:r>
              <a:rPr lang="en-GB">
                <a:highlight>
                  <a:schemeClr val="dk1"/>
                </a:highlight>
              </a:rPr>
              <a:t>Pour que Git utilise votre clé SSH pour se connecter au dépôt distant, vous devez uploader la partie publique (clé publique) de votre clé SSH sur le serveur Git ou votre dépôt distant se trouve.</a:t>
            </a:r>
            <a:endParaRPr>
              <a:solidFill>
                <a:schemeClr val="dk1"/>
              </a:solidFill>
              <a:highlight>
                <a:schemeClr val="lt1"/>
              </a:highlight>
            </a:endParaRPr>
          </a:p>
        </p:txBody>
      </p:sp>
      <p:sp>
        <p:nvSpPr>
          <p:cNvPr id="301" name="Google Shape;301;p27"/>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Connexion à un dépôt distant: SSH</a:t>
            </a:r>
            <a:endParaRPr/>
          </a:p>
        </p:txBody>
      </p:sp>
      <p:pic>
        <p:nvPicPr>
          <p:cNvPr id="302" name="Google Shape;302;p27"/>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8"/>
          <p:cNvSpPr txBox="1"/>
          <p:nvPr>
            <p:ph idx="1" type="body"/>
          </p:nvPr>
        </p:nvSpPr>
        <p:spPr>
          <a:xfrm>
            <a:off x="1297500" y="1415150"/>
            <a:ext cx="46569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highlight>
                  <a:schemeClr val="dk1"/>
                </a:highlight>
              </a:rPr>
              <a:t>Ajouter la clé à votre serveur Git ou Dépôt distant: Cas de GitHub</a:t>
            </a:r>
            <a:endParaRPr>
              <a:highlight>
                <a:schemeClr val="dk1"/>
              </a:highlight>
            </a:endParaRPr>
          </a:p>
          <a:p>
            <a:pPr indent="-311150" lvl="0" marL="457200" rtl="0" algn="l">
              <a:spcBef>
                <a:spcPts val="1600"/>
              </a:spcBef>
              <a:spcAft>
                <a:spcPts val="0"/>
              </a:spcAft>
              <a:buSzPts val="1300"/>
              <a:buChar char="●"/>
            </a:pPr>
            <a:r>
              <a:rPr lang="en-GB">
                <a:highlight>
                  <a:schemeClr val="dk1"/>
                </a:highlight>
              </a:rPr>
              <a:t>Copiez le contenu de la partie publique de votre clé SSH.</a:t>
            </a:r>
            <a:endParaRPr>
              <a:highlight>
                <a:schemeClr val="dk1"/>
              </a:highlight>
            </a:endParaRPr>
          </a:p>
          <a:p>
            <a:pPr indent="-311150" lvl="0" marL="457200" rtl="0" algn="l">
              <a:spcBef>
                <a:spcPts val="0"/>
              </a:spcBef>
              <a:spcAft>
                <a:spcPts val="0"/>
              </a:spcAft>
              <a:buSzPts val="1300"/>
              <a:buChar char="●"/>
            </a:pPr>
            <a:r>
              <a:rPr lang="en-GB">
                <a:highlight>
                  <a:schemeClr val="dk1"/>
                </a:highlight>
              </a:rPr>
              <a:t>Puis rendez-vous dans les paramètres de votre compte</a:t>
            </a:r>
            <a:endParaRPr>
              <a:highlight>
                <a:schemeClr val="dk1"/>
              </a:highlight>
            </a:endParaRPr>
          </a:p>
          <a:p>
            <a:pPr indent="-311150" lvl="0" marL="457200" rtl="0" algn="l">
              <a:spcBef>
                <a:spcPts val="0"/>
              </a:spcBef>
              <a:spcAft>
                <a:spcPts val="0"/>
              </a:spcAft>
              <a:buSzPts val="1300"/>
              <a:buChar char="●"/>
            </a:pPr>
            <a:r>
              <a:rPr lang="en-GB">
                <a:highlight>
                  <a:schemeClr val="dk1"/>
                </a:highlight>
              </a:rPr>
              <a:t>Dans la section « Accès » du menu de gauche, cliquez sur les clés SSH et GPG.</a:t>
            </a:r>
            <a:endParaRPr>
              <a:highlight>
                <a:schemeClr val="dk1"/>
              </a:highlight>
            </a:endParaRPr>
          </a:p>
          <a:p>
            <a:pPr indent="-311150" lvl="0" marL="457200" rtl="0" algn="l">
              <a:spcBef>
                <a:spcPts val="0"/>
              </a:spcBef>
              <a:spcAft>
                <a:spcPts val="0"/>
              </a:spcAft>
              <a:buSzPts val="1300"/>
              <a:buChar char="●"/>
            </a:pPr>
            <a:r>
              <a:rPr lang="en-GB">
                <a:highlight>
                  <a:schemeClr val="dk1"/>
                </a:highlight>
              </a:rPr>
              <a:t>Cliquez sur Nouvelle clé SSH ou Ajouter une clé SSH.</a:t>
            </a:r>
            <a:endParaRPr>
              <a:highlight>
                <a:schemeClr val="dk1"/>
              </a:highlight>
            </a:endParaRPr>
          </a:p>
          <a:p>
            <a:pPr indent="-311150" lvl="0" marL="457200" rtl="0" algn="l">
              <a:spcBef>
                <a:spcPts val="0"/>
              </a:spcBef>
              <a:spcAft>
                <a:spcPts val="0"/>
              </a:spcAft>
              <a:buSzPts val="1300"/>
              <a:buChar char="●"/>
            </a:pPr>
            <a:r>
              <a:rPr lang="en-GB">
                <a:highlight>
                  <a:schemeClr val="dk1"/>
                </a:highlight>
              </a:rPr>
              <a:t>Dans le champ "Titre", ajoutez une description pour la nouvelle clé. Par exemple, si vous utilisez un ordinateur portable personnel, vous pouvez appeler cette clé « Ordinateur portable personnel ».</a:t>
            </a:r>
            <a:endParaRPr>
              <a:highlight>
                <a:schemeClr val="dk1"/>
              </a:highlight>
            </a:endParaRPr>
          </a:p>
          <a:p>
            <a:pPr indent="0" lvl="0" marL="0" rtl="0" algn="l">
              <a:spcBef>
                <a:spcPts val="1600"/>
              </a:spcBef>
              <a:spcAft>
                <a:spcPts val="1600"/>
              </a:spcAft>
              <a:buNone/>
            </a:pPr>
            <a:r>
              <a:t/>
            </a:r>
            <a:endParaRPr>
              <a:solidFill>
                <a:schemeClr val="dk1"/>
              </a:solidFill>
              <a:highlight>
                <a:schemeClr val="lt1"/>
              </a:highlight>
            </a:endParaRPr>
          </a:p>
        </p:txBody>
      </p:sp>
      <p:sp>
        <p:nvSpPr>
          <p:cNvPr id="308" name="Google Shape;308;p28"/>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Connexion à un dépôt distant: SSH</a:t>
            </a:r>
            <a:endParaRPr/>
          </a:p>
        </p:txBody>
      </p:sp>
      <p:pic>
        <p:nvPicPr>
          <p:cNvPr id="309" name="Google Shape;309;p28"/>
          <p:cNvPicPr preferRelativeResize="0"/>
          <p:nvPr/>
        </p:nvPicPr>
        <p:blipFill>
          <a:blip r:embed="rId3">
            <a:alphaModFix/>
          </a:blip>
          <a:stretch>
            <a:fillRect/>
          </a:stretch>
        </p:blipFill>
        <p:spPr>
          <a:xfrm>
            <a:off x="5954399" y="1440525"/>
            <a:ext cx="1747524" cy="3572725"/>
          </a:xfrm>
          <a:prstGeom prst="rect">
            <a:avLst/>
          </a:prstGeom>
          <a:noFill/>
          <a:ln>
            <a:noFill/>
          </a:ln>
        </p:spPr>
      </p:pic>
      <p:pic>
        <p:nvPicPr>
          <p:cNvPr id="310" name="Google Shape;310;p28"/>
          <p:cNvPicPr preferRelativeResize="0"/>
          <p:nvPr/>
        </p:nvPicPr>
        <p:blipFill rotWithShape="1">
          <a:blip r:embed="rId4">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9"/>
          <p:cNvSpPr txBox="1"/>
          <p:nvPr>
            <p:ph idx="1" type="body"/>
          </p:nvPr>
        </p:nvSpPr>
        <p:spPr>
          <a:xfrm>
            <a:off x="1297500" y="1415150"/>
            <a:ext cx="63306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highlight>
                  <a:schemeClr val="dk1"/>
                </a:highlight>
              </a:rPr>
              <a:t>Ajouter la clé à votre serveur Git ou Dépôt distant: Cas de GitHub</a:t>
            </a:r>
            <a:endParaRPr>
              <a:highlight>
                <a:schemeClr val="dk1"/>
              </a:highlight>
            </a:endParaRPr>
          </a:p>
          <a:p>
            <a:pPr indent="-311150" lvl="0" marL="457200" rtl="0" algn="l">
              <a:spcBef>
                <a:spcPts val="1600"/>
              </a:spcBef>
              <a:spcAft>
                <a:spcPts val="0"/>
              </a:spcAft>
              <a:buSzPts val="1300"/>
              <a:buChar char="●"/>
            </a:pPr>
            <a:r>
              <a:rPr lang="en-GB">
                <a:highlight>
                  <a:schemeClr val="dk1"/>
                </a:highlight>
              </a:rPr>
              <a:t>Sélectionnez le type de clé, soit authentification, soit signature.</a:t>
            </a:r>
            <a:endParaRPr>
              <a:highlight>
                <a:schemeClr val="dk1"/>
              </a:highlight>
            </a:endParaRPr>
          </a:p>
          <a:p>
            <a:pPr indent="-311150" lvl="0" marL="457200" rtl="0" algn="l">
              <a:spcBef>
                <a:spcPts val="0"/>
              </a:spcBef>
              <a:spcAft>
                <a:spcPts val="0"/>
              </a:spcAft>
              <a:buSzPts val="1300"/>
              <a:buChar char="●"/>
            </a:pPr>
            <a:r>
              <a:rPr lang="en-GB">
                <a:highlight>
                  <a:schemeClr val="dk1"/>
                </a:highlight>
              </a:rPr>
              <a:t>Dans le champ "Clé", collez votre clé publique.</a:t>
            </a:r>
            <a:endParaRPr>
              <a:highlight>
                <a:schemeClr val="dk1"/>
              </a:highlight>
            </a:endParaRPr>
          </a:p>
          <a:p>
            <a:pPr indent="-311150" lvl="0" marL="457200" rtl="0" algn="l">
              <a:spcBef>
                <a:spcPts val="0"/>
              </a:spcBef>
              <a:spcAft>
                <a:spcPts val="0"/>
              </a:spcAft>
              <a:buSzPts val="1300"/>
              <a:buChar char="●"/>
            </a:pPr>
            <a:r>
              <a:rPr lang="en-GB">
                <a:highlight>
                  <a:schemeClr val="dk1"/>
                </a:highlight>
              </a:rPr>
              <a:t>Cliquez sur Ajouter une clé SSH.</a:t>
            </a:r>
            <a:endParaRPr>
              <a:highlight>
                <a:schemeClr val="dk1"/>
              </a:highlight>
            </a:endParaRPr>
          </a:p>
          <a:p>
            <a:pPr indent="-311150" lvl="0" marL="457200" rtl="0" algn="l">
              <a:spcBef>
                <a:spcPts val="0"/>
              </a:spcBef>
              <a:spcAft>
                <a:spcPts val="0"/>
              </a:spcAft>
              <a:buSzPts val="1300"/>
              <a:buChar char="●"/>
            </a:pPr>
            <a:r>
              <a:rPr lang="en-GB">
                <a:highlight>
                  <a:schemeClr val="dk1"/>
                </a:highlight>
              </a:rPr>
              <a:t>Si vous y êtes invité, confirmez l'accès à votre compte sur GitHub.</a:t>
            </a:r>
            <a:endParaRPr>
              <a:highlight>
                <a:schemeClr val="dk1"/>
              </a:highlight>
            </a:endParaRPr>
          </a:p>
          <a:p>
            <a:pPr indent="0" lvl="0" marL="0" rtl="0" algn="l">
              <a:spcBef>
                <a:spcPts val="1600"/>
              </a:spcBef>
              <a:spcAft>
                <a:spcPts val="0"/>
              </a:spcAft>
              <a:buNone/>
            </a:pPr>
            <a:r>
              <a:rPr lang="en-GB">
                <a:highlight>
                  <a:schemeClr val="dk1"/>
                </a:highlight>
              </a:rPr>
              <a:t>Vous devrez maintenant être capable de pousser et récupérer les changements de votre dépôt distant sur GitHub sans avoir à entrer votre mot de passe à chaque </a:t>
            </a:r>
            <a:r>
              <a:rPr lang="en-GB">
                <a:highlight>
                  <a:schemeClr val="dk1"/>
                </a:highlight>
              </a:rPr>
              <a:t>interaction</a:t>
            </a:r>
            <a:r>
              <a:rPr lang="en-GB">
                <a:highlight>
                  <a:schemeClr val="dk1"/>
                </a:highlight>
              </a:rPr>
              <a:t>.</a:t>
            </a:r>
            <a:endParaRPr>
              <a:highlight>
                <a:schemeClr val="dk1"/>
              </a:highlight>
            </a:endParaRPr>
          </a:p>
          <a:p>
            <a:pPr indent="0" lvl="0" marL="0" rtl="0" algn="l">
              <a:spcBef>
                <a:spcPts val="1600"/>
              </a:spcBef>
              <a:spcAft>
                <a:spcPts val="1600"/>
              </a:spcAft>
              <a:buNone/>
            </a:pPr>
            <a:r>
              <a:t/>
            </a:r>
            <a:endParaRPr>
              <a:solidFill>
                <a:schemeClr val="dk1"/>
              </a:solidFill>
              <a:highlight>
                <a:schemeClr val="lt1"/>
              </a:highlight>
            </a:endParaRPr>
          </a:p>
        </p:txBody>
      </p:sp>
      <p:sp>
        <p:nvSpPr>
          <p:cNvPr id="316" name="Google Shape;316;p29"/>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Connexion à un dépôt distant: SSH</a:t>
            </a:r>
            <a:endParaRPr/>
          </a:p>
        </p:txBody>
      </p:sp>
      <p:pic>
        <p:nvPicPr>
          <p:cNvPr id="317" name="Google Shape;317;p29"/>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0"/>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Pull request</a:t>
            </a:r>
            <a:endParaRPr/>
          </a:p>
        </p:txBody>
      </p:sp>
      <p:sp>
        <p:nvSpPr>
          <p:cNvPr id="323" name="Google Shape;323;p30"/>
          <p:cNvSpPr txBox="1"/>
          <p:nvPr>
            <p:ph idx="1" type="body"/>
          </p:nvPr>
        </p:nvSpPr>
        <p:spPr>
          <a:xfrm>
            <a:off x="1297500" y="1415150"/>
            <a:ext cx="5609700" cy="372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highlight>
                  <a:schemeClr val="dk1"/>
                </a:highlight>
              </a:rPr>
              <a:t>Une pull request (PR) est une fonctionnalité de Git qui vous permet de proposer des modifications à un dépôt.</a:t>
            </a:r>
            <a:endParaRPr>
              <a:highlight>
                <a:schemeClr val="dk1"/>
              </a:highlight>
            </a:endParaRPr>
          </a:p>
          <a:p>
            <a:pPr indent="0" lvl="0" marL="0" rtl="0" algn="l">
              <a:spcBef>
                <a:spcPts val="1600"/>
              </a:spcBef>
              <a:spcAft>
                <a:spcPts val="0"/>
              </a:spcAft>
              <a:buNone/>
            </a:pPr>
            <a:r>
              <a:rPr lang="en-GB">
                <a:highlight>
                  <a:schemeClr val="dk1"/>
                </a:highlight>
              </a:rPr>
              <a:t>Lorsque vous créez une pull request, vous demandez essentiellement à quelqu'un de revoir vos modifications et de les fusionner dans la branche principale.</a:t>
            </a:r>
            <a:endParaRPr>
              <a:highlight>
                <a:schemeClr val="dk1"/>
              </a:highlight>
            </a:endParaRPr>
          </a:p>
          <a:p>
            <a:pPr indent="0" lvl="0" marL="0" rtl="0" algn="l">
              <a:spcBef>
                <a:spcPts val="1600"/>
              </a:spcBef>
              <a:spcAft>
                <a:spcPts val="0"/>
              </a:spcAft>
              <a:buNone/>
            </a:pPr>
            <a:r>
              <a:t/>
            </a:r>
            <a:endParaRPr>
              <a:highlight>
                <a:schemeClr val="dk1"/>
              </a:highlight>
            </a:endParaRPr>
          </a:p>
          <a:p>
            <a:pPr indent="0" lvl="0" marL="0" rtl="0" algn="l">
              <a:spcBef>
                <a:spcPts val="1600"/>
              </a:spcBef>
              <a:spcAft>
                <a:spcPts val="1600"/>
              </a:spcAft>
              <a:buNone/>
            </a:pPr>
            <a:r>
              <a:t/>
            </a:r>
            <a:endParaRPr>
              <a:highlight>
                <a:schemeClr val="dk1"/>
              </a:highlight>
            </a:endParaRPr>
          </a:p>
        </p:txBody>
      </p:sp>
      <p:pic>
        <p:nvPicPr>
          <p:cNvPr id="324" name="Google Shape;324;p30"/>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pic>
        <p:nvPicPr>
          <p:cNvPr id="325" name="Google Shape;325;p30"/>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pic>
        <p:nvPicPr>
          <p:cNvPr id="326" name="Google Shape;326;p30"/>
          <p:cNvPicPr preferRelativeResize="0"/>
          <p:nvPr/>
        </p:nvPicPr>
        <p:blipFill rotWithShape="1">
          <a:blip r:embed="rId4">
            <a:alphaModFix/>
          </a:blip>
          <a:srcRect b="10" l="22721" r="1261" t="-1460"/>
          <a:stretch/>
        </p:blipFill>
        <p:spPr>
          <a:xfrm rot="10800000">
            <a:off x="6246000" y="-8"/>
            <a:ext cx="2898000" cy="2691600"/>
          </a:xfrm>
          <a:prstGeom prst="rtTriangl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1"/>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Pull request</a:t>
            </a:r>
            <a:endParaRPr/>
          </a:p>
        </p:txBody>
      </p:sp>
      <p:sp>
        <p:nvSpPr>
          <p:cNvPr id="332" name="Google Shape;332;p31"/>
          <p:cNvSpPr txBox="1"/>
          <p:nvPr>
            <p:ph idx="1" type="body"/>
          </p:nvPr>
        </p:nvSpPr>
        <p:spPr>
          <a:xfrm>
            <a:off x="1297500" y="1415150"/>
            <a:ext cx="5609700" cy="372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highlight>
                  <a:schemeClr val="dk1"/>
                </a:highlight>
              </a:rPr>
              <a:t>Les pull requests sont un moyen efficace de collaborer sur du code. Elles vous permettent de :</a:t>
            </a:r>
            <a:endParaRPr>
              <a:highlight>
                <a:schemeClr val="dk1"/>
              </a:highlight>
            </a:endParaRPr>
          </a:p>
          <a:p>
            <a:pPr indent="-311150" lvl="0" marL="457200" rtl="0" algn="l">
              <a:spcBef>
                <a:spcPts val="1600"/>
              </a:spcBef>
              <a:spcAft>
                <a:spcPts val="0"/>
              </a:spcAft>
              <a:buSzPts val="1300"/>
              <a:buChar char="●"/>
            </a:pPr>
            <a:r>
              <a:rPr lang="en-GB">
                <a:highlight>
                  <a:schemeClr val="dk1"/>
                </a:highlight>
              </a:rPr>
              <a:t>Proposer des modifications au code sans apporter de modifications à la branche principale.</a:t>
            </a:r>
            <a:endParaRPr>
              <a:highlight>
                <a:schemeClr val="dk1"/>
              </a:highlight>
            </a:endParaRPr>
          </a:p>
          <a:p>
            <a:pPr indent="-311150" lvl="0" marL="457200" rtl="0" algn="l">
              <a:spcBef>
                <a:spcPts val="0"/>
              </a:spcBef>
              <a:spcAft>
                <a:spcPts val="0"/>
              </a:spcAft>
              <a:buSzPts val="1300"/>
              <a:buChar char="●"/>
            </a:pPr>
            <a:r>
              <a:rPr lang="en-GB">
                <a:highlight>
                  <a:schemeClr val="dk1"/>
                </a:highlight>
              </a:rPr>
              <a:t>Recevoir les commentaires et suggestions sur vos modifications avant leur fusion.</a:t>
            </a:r>
            <a:endParaRPr>
              <a:highlight>
                <a:schemeClr val="dk1"/>
              </a:highlight>
            </a:endParaRPr>
          </a:p>
          <a:p>
            <a:pPr indent="-311150" lvl="0" marL="457200" rtl="0" algn="l">
              <a:spcBef>
                <a:spcPts val="0"/>
              </a:spcBef>
              <a:spcAft>
                <a:spcPts val="0"/>
              </a:spcAft>
              <a:buSzPts val="1300"/>
              <a:buChar char="●"/>
            </a:pPr>
            <a:r>
              <a:rPr lang="en-GB">
                <a:highlight>
                  <a:schemeClr val="dk1"/>
                </a:highlight>
              </a:rPr>
              <a:t>Résoudre les conflits avant leur fusion.</a:t>
            </a:r>
            <a:endParaRPr>
              <a:highlight>
                <a:schemeClr val="dk1"/>
              </a:highlight>
            </a:endParaRPr>
          </a:p>
          <a:p>
            <a:pPr indent="-311150" lvl="0" marL="457200" rtl="0" algn="l">
              <a:spcBef>
                <a:spcPts val="0"/>
              </a:spcBef>
              <a:spcAft>
                <a:spcPts val="0"/>
              </a:spcAft>
              <a:buSzPts val="1300"/>
              <a:buChar char="●"/>
            </a:pPr>
            <a:r>
              <a:rPr lang="en-GB">
                <a:highlight>
                  <a:schemeClr val="dk1"/>
                </a:highlight>
              </a:rPr>
              <a:t>Suivre la progression de vos modifications.</a:t>
            </a:r>
            <a:endParaRPr>
              <a:highlight>
                <a:schemeClr val="dk1"/>
              </a:highlight>
            </a:endParaRPr>
          </a:p>
          <a:p>
            <a:pPr indent="0" lvl="0" marL="0" rtl="0" algn="l">
              <a:spcBef>
                <a:spcPts val="1600"/>
              </a:spcBef>
              <a:spcAft>
                <a:spcPts val="0"/>
              </a:spcAft>
              <a:buNone/>
            </a:pPr>
            <a:r>
              <a:t/>
            </a:r>
            <a:endParaRPr>
              <a:highlight>
                <a:schemeClr val="dk1"/>
              </a:highlight>
            </a:endParaRPr>
          </a:p>
          <a:p>
            <a:pPr indent="0" lvl="0" marL="0" rtl="0" algn="l">
              <a:spcBef>
                <a:spcPts val="1600"/>
              </a:spcBef>
              <a:spcAft>
                <a:spcPts val="1600"/>
              </a:spcAft>
              <a:buNone/>
            </a:pPr>
            <a:r>
              <a:t/>
            </a:r>
            <a:endParaRPr>
              <a:highlight>
                <a:schemeClr val="dk1"/>
              </a:highlight>
            </a:endParaRPr>
          </a:p>
        </p:txBody>
      </p:sp>
      <p:pic>
        <p:nvPicPr>
          <p:cNvPr id="333" name="Google Shape;333;p31"/>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pic>
        <p:nvPicPr>
          <p:cNvPr id="334" name="Google Shape;334;p31"/>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pic>
        <p:nvPicPr>
          <p:cNvPr id="335" name="Google Shape;335;p31"/>
          <p:cNvPicPr preferRelativeResize="0"/>
          <p:nvPr/>
        </p:nvPicPr>
        <p:blipFill rotWithShape="1">
          <a:blip r:embed="rId4">
            <a:alphaModFix/>
          </a:blip>
          <a:srcRect b="10" l="22721" r="1261" t="-1460"/>
          <a:stretch/>
        </p:blipFill>
        <p:spPr>
          <a:xfrm rot="10800000">
            <a:off x="6246000" y="-8"/>
            <a:ext cx="2898000" cy="2691600"/>
          </a:xfrm>
          <a:prstGeom prst="rtTriangle">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2"/>
          <p:cNvSpPr txBox="1"/>
          <p:nvPr>
            <p:ph idx="1" type="body"/>
          </p:nvPr>
        </p:nvSpPr>
        <p:spPr>
          <a:xfrm>
            <a:off x="1297500" y="1415150"/>
            <a:ext cx="63306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highlight>
                  <a:schemeClr val="dk1"/>
                </a:highlight>
              </a:rPr>
              <a:t>Pour créer une pull request, vous devrez :</a:t>
            </a:r>
            <a:endParaRPr>
              <a:highlight>
                <a:schemeClr val="dk1"/>
              </a:highlight>
            </a:endParaRPr>
          </a:p>
          <a:p>
            <a:pPr indent="-311150" lvl="0" marL="457200" rtl="0" algn="l">
              <a:spcBef>
                <a:spcPts val="1600"/>
              </a:spcBef>
              <a:spcAft>
                <a:spcPts val="0"/>
              </a:spcAft>
              <a:buSzPts val="1300"/>
              <a:buChar char="●"/>
            </a:pPr>
            <a:r>
              <a:rPr lang="en-GB">
                <a:highlight>
                  <a:schemeClr val="dk1"/>
                </a:highlight>
              </a:rPr>
              <a:t>Créez une branche pour vos modifications.</a:t>
            </a:r>
            <a:endParaRPr>
              <a:highlight>
                <a:schemeClr val="dk1"/>
              </a:highlight>
            </a:endParaRPr>
          </a:p>
          <a:p>
            <a:pPr indent="-311150" lvl="0" marL="457200" rtl="0" algn="l">
              <a:spcBef>
                <a:spcPts val="0"/>
              </a:spcBef>
              <a:spcAft>
                <a:spcPts val="0"/>
              </a:spcAft>
              <a:buSzPts val="1300"/>
              <a:buChar char="●"/>
            </a:pPr>
            <a:r>
              <a:rPr lang="en-GB">
                <a:highlight>
                  <a:schemeClr val="dk1"/>
                </a:highlight>
              </a:rPr>
              <a:t>Apportez vos modifications à la branche.</a:t>
            </a:r>
            <a:endParaRPr>
              <a:highlight>
                <a:schemeClr val="dk1"/>
              </a:highlight>
            </a:endParaRPr>
          </a:p>
          <a:p>
            <a:pPr indent="-311150" lvl="0" marL="457200" rtl="0" algn="l">
              <a:spcBef>
                <a:spcPts val="0"/>
              </a:spcBef>
              <a:spcAft>
                <a:spcPts val="0"/>
              </a:spcAft>
              <a:buSzPts val="1300"/>
              <a:buChar char="●"/>
            </a:pPr>
            <a:r>
              <a:rPr lang="en-GB">
                <a:highlight>
                  <a:schemeClr val="dk1"/>
                </a:highlight>
              </a:rPr>
              <a:t>Enregistrer vos modifications dans la branche </a:t>
            </a:r>
            <a:r>
              <a:rPr lang="en-GB">
                <a:highlight>
                  <a:schemeClr val="dk1"/>
                </a:highlight>
              </a:rPr>
              <a:t>(git add suivi de git commit)</a:t>
            </a:r>
            <a:r>
              <a:rPr lang="en-GB">
                <a:highlight>
                  <a:schemeClr val="dk1"/>
                </a:highlight>
              </a:rPr>
              <a:t>.</a:t>
            </a:r>
            <a:endParaRPr>
              <a:highlight>
                <a:schemeClr val="dk1"/>
              </a:highlight>
            </a:endParaRPr>
          </a:p>
          <a:p>
            <a:pPr indent="-311150" lvl="0" marL="457200" rtl="0" algn="l">
              <a:spcBef>
                <a:spcPts val="0"/>
              </a:spcBef>
              <a:spcAft>
                <a:spcPts val="0"/>
              </a:spcAft>
              <a:buSzPts val="1300"/>
              <a:buChar char="●"/>
            </a:pPr>
            <a:r>
              <a:rPr lang="en-GB">
                <a:highlight>
                  <a:schemeClr val="dk1"/>
                </a:highlight>
              </a:rPr>
              <a:t>Transférer vos modifications vers le dépôt distant </a:t>
            </a:r>
            <a:r>
              <a:rPr lang="en-GB">
                <a:highlight>
                  <a:schemeClr val="dk1"/>
                </a:highlight>
              </a:rPr>
              <a:t>(git push)</a:t>
            </a:r>
            <a:r>
              <a:rPr lang="en-GB">
                <a:highlight>
                  <a:schemeClr val="dk1"/>
                </a:highlight>
              </a:rPr>
              <a:t>.</a:t>
            </a:r>
            <a:endParaRPr>
              <a:highlight>
                <a:schemeClr val="dk1"/>
              </a:highlight>
            </a:endParaRPr>
          </a:p>
          <a:p>
            <a:pPr indent="-311150" lvl="0" marL="457200" rtl="0" algn="l">
              <a:spcBef>
                <a:spcPts val="0"/>
              </a:spcBef>
              <a:spcAft>
                <a:spcPts val="0"/>
              </a:spcAft>
              <a:buSzPts val="1300"/>
              <a:buChar char="●"/>
            </a:pPr>
            <a:r>
              <a:rPr lang="en-GB">
                <a:highlight>
                  <a:schemeClr val="dk1"/>
                </a:highlight>
              </a:rPr>
              <a:t>Vous connecter à l’interface du dépôt distant et suivre les instructions pour créer une pull request.</a:t>
            </a:r>
            <a:endParaRPr>
              <a:highlight>
                <a:schemeClr val="dk1"/>
              </a:highlight>
            </a:endParaRPr>
          </a:p>
          <a:p>
            <a:pPr indent="0" lvl="0" marL="0" rtl="0" algn="l">
              <a:spcBef>
                <a:spcPts val="1600"/>
              </a:spcBef>
              <a:spcAft>
                <a:spcPts val="0"/>
              </a:spcAft>
              <a:buNone/>
            </a:pPr>
            <a:r>
              <a:rPr lang="en-GB">
                <a:highlight>
                  <a:schemeClr val="dk1"/>
                </a:highlight>
              </a:rPr>
              <a:t>Une fois que vous avez créé une pull request, les modifications apportées à votre branche seront examinées par le propriétaire du dépôt ou d'autres collaborateurs. Si les modifications sont approuvées, elles seront fusionnées dans la branche principale.</a:t>
            </a:r>
            <a:endParaRPr>
              <a:highlight>
                <a:schemeClr val="dk1"/>
              </a:highlight>
            </a:endParaRPr>
          </a:p>
          <a:p>
            <a:pPr indent="0" lvl="0" marL="0" rtl="0" algn="l">
              <a:spcBef>
                <a:spcPts val="1600"/>
              </a:spcBef>
              <a:spcAft>
                <a:spcPts val="0"/>
              </a:spcAft>
              <a:buNone/>
            </a:pPr>
            <a:r>
              <a:t/>
            </a:r>
            <a:endParaRPr>
              <a:highlight>
                <a:schemeClr val="dk1"/>
              </a:highlight>
            </a:endParaRPr>
          </a:p>
          <a:p>
            <a:pPr indent="0" lvl="0" marL="0" rtl="0" algn="l">
              <a:spcBef>
                <a:spcPts val="1600"/>
              </a:spcBef>
              <a:spcAft>
                <a:spcPts val="1600"/>
              </a:spcAft>
              <a:buNone/>
            </a:pPr>
            <a:r>
              <a:t/>
            </a:r>
            <a:endParaRPr>
              <a:solidFill>
                <a:schemeClr val="dk1"/>
              </a:solidFill>
              <a:highlight>
                <a:schemeClr val="lt1"/>
              </a:highlight>
            </a:endParaRPr>
          </a:p>
        </p:txBody>
      </p:sp>
      <p:sp>
        <p:nvSpPr>
          <p:cNvPr id="341" name="Google Shape;341;p32"/>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Pull request: Créer une PR</a:t>
            </a:r>
            <a:endParaRPr/>
          </a:p>
        </p:txBody>
      </p:sp>
      <p:pic>
        <p:nvPicPr>
          <p:cNvPr id="342" name="Google Shape;342;p32"/>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3"/>
          <p:cNvSpPr txBox="1"/>
          <p:nvPr>
            <p:ph idx="1" type="body"/>
          </p:nvPr>
        </p:nvSpPr>
        <p:spPr>
          <a:xfrm>
            <a:off x="1297500" y="1796150"/>
            <a:ext cx="63306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highlight>
                  <a:schemeClr val="dk1"/>
                </a:highlight>
              </a:rPr>
              <a:t>Pour créer une pull request, vous devrez :</a:t>
            </a:r>
            <a:endParaRPr>
              <a:highlight>
                <a:schemeClr val="dk1"/>
              </a:highlight>
            </a:endParaRPr>
          </a:p>
          <a:p>
            <a:pPr indent="-311150" lvl="0" marL="457200" rtl="0" algn="l">
              <a:spcBef>
                <a:spcPts val="1600"/>
              </a:spcBef>
              <a:spcAft>
                <a:spcPts val="0"/>
              </a:spcAft>
              <a:buSzPts val="1300"/>
              <a:buChar char="●"/>
            </a:pPr>
            <a:r>
              <a:rPr lang="en-GB">
                <a:highlight>
                  <a:schemeClr val="dk1"/>
                </a:highlight>
              </a:rPr>
              <a:t>Créez une branche pour vos modifications.</a:t>
            </a:r>
            <a:endParaRPr>
              <a:highlight>
                <a:schemeClr val="dk1"/>
              </a:highlight>
            </a:endParaRPr>
          </a:p>
          <a:p>
            <a:pPr indent="-298450" lvl="1" marL="914400" rtl="0" algn="l">
              <a:spcBef>
                <a:spcPts val="0"/>
              </a:spcBef>
              <a:spcAft>
                <a:spcPts val="0"/>
              </a:spcAft>
              <a:buClr>
                <a:schemeClr val="dk1"/>
              </a:buClr>
              <a:buSzPts val="1100"/>
              <a:buChar char="○"/>
            </a:pPr>
            <a:r>
              <a:rPr lang="en-GB">
                <a:solidFill>
                  <a:schemeClr val="dk1"/>
                </a:solidFill>
                <a:highlight>
                  <a:schemeClr val="lt1"/>
                </a:highlight>
              </a:rPr>
              <a:t>$ git checkout -b feat/login</a:t>
            </a:r>
            <a:endParaRPr>
              <a:solidFill>
                <a:schemeClr val="dk1"/>
              </a:solidFill>
              <a:highlight>
                <a:schemeClr val="lt1"/>
              </a:highlight>
            </a:endParaRPr>
          </a:p>
          <a:p>
            <a:pPr indent="-311150" lvl="0" marL="457200" rtl="0" algn="l">
              <a:spcBef>
                <a:spcPts val="0"/>
              </a:spcBef>
              <a:spcAft>
                <a:spcPts val="0"/>
              </a:spcAft>
              <a:buSzPts val="1300"/>
              <a:buChar char="●"/>
            </a:pPr>
            <a:r>
              <a:rPr lang="en-GB">
                <a:highlight>
                  <a:schemeClr val="dk1"/>
                </a:highlight>
              </a:rPr>
              <a:t>Apportez vos modifications à la branche.</a:t>
            </a:r>
            <a:endParaRPr>
              <a:highlight>
                <a:schemeClr val="dk1"/>
              </a:highlight>
            </a:endParaRPr>
          </a:p>
          <a:p>
            <a:pPr indent="-298450" lvl="1" marL="914400" rtl="0" algn="l">
              <a:spcBef>
                <a:spcPts val="0"/>
              </a:spcBef>
              <a:spcAft>
                <a:spcPts val="0"/>
              </a:spcAft>
              <a:buSzPts val="1100"/>
              <a:buChar char="○"/>
            </a:pPr>
            <a:r>
              <a:rPr lang="en-GB">
                <a:highlight>
                  <a:schemeClr val="dk1"/>
                </a:highlight>
              </a:rPr>
              <a:t>Créer/modifier/supprimer des fichiers dans le dépôt</a:t>
            </a:r>
            <a:endParaRPr>
              <a:highlight>
                <a:schemeClr val="dk1"/>
              </a:highlight>
            </a:endParaRPr>
          </a:p>
          <a:p>
            <a:pPr indent="-311150" lvl="0" marL="457200" rtl="0" algn="l">
              <a:spcBef>
                <a:spcPts val="0"/>
              </a:spcBef>
              <a:spcAft>
                <a:spcPts val="0"/>
              </a:spcAft>
              <a:buSzPts val="1300"/>
              <a:buChar char="●"/>
            </a:pPr>
            <a:r>
              <a:rPr lang="en-GB">
                <a:highlight>
                  <a:schemeClr val="dk1"/>
                </a:highlight>
              </a:rPr>
              <a:t>Enregistrer vos modifications (commit) dans la branche.</a:t>
            </a:r>
            <a:endParaRPr>
              <a:highlight>
                <a:schemeClr val="dk1"/>
              </a:highlight>
            </a:endParaRPr>
          </a:p>
          <a:p>
            <a:pPr indent="-298450" lvl="1" marL="914400" rtl="0" algn="l">
              <a:spcBef>
                <a:spcPts val="0"/>
              </a:spcBef>
              <a:spcAft>
                <a:spcPts val="0"/>
              </a:spcAft>
              <a:buClr>
                <a:schemeClr val="dk1"/>
              </a:buClr>
              <a:buSzPts val="1100"/>
              <a:buChar char="○"/>
            </a:pPr>
            <a:r>
              <a:rPr lang="en-GB">
                <a:solidFill>
                  <a:schemeClr val="dk1"/>
                </a:solidFill>
                <a:highlight>
                  <a:schemeClr val="lt1"/>
                </a:highlight>
              </a:rPr>
              <a:t>$ git add</a:t>
            </a:r>
            <a:endParaRPr>
              <a:solidFill>
                <a:schemeClr val="dk1"/>
              </a:solidFill>
              <a:highlight>
                <a:schemeClr val="lt1"/>
              </a:highlight>
            </a:endParaRPr>
          </a:p>
          <a:p>
            <a:pPr indent="-298450" lvl="1" marL="914400" rtl="0" algn="l">
              <a:spcBef>
                <a:spcPts val="0"/>
              </a:spcBef>
              <a:spcAft>
                <a:spcPts val="0"/>
              </a:spcAft>
              <a:buClr>
                <a:schemeClr val="dk1"/>
              </a:buClr>
              <a:buSzPts val="1100"/>
              <a:buChar char="○"/>
            </a:pPr>
            <a:r>
              <a:rPr lang="en-GB">
                <a:solidFill>
                  <a:schemeClr val="dk1"/>
                </a:solidFill>
                <a:highlight>
                  <a:schemeClr val="lt1"/>
                </a:highlight>
              </a:rPr>
              <a:t>$ git commit</a:t>
            </a:r>
            <a:endParaRPr>
              <a:solidFill>
                <a:schemeClr val="dk1"/>
              </a:solidFill>
              <a:highlight>
                <a:schemeClr val="lt1"/>
              </a:highlight>
            </a:endParaRPr>
          </a:p>
          <a:p>
            <a:pPr indent="-311150" lvl="0" marL="457200" rtl="0" algn="l">
              <a:spcBef>
                <a:spcPts val="0"/>
              </a:spcBef>
              <a:spcAft>
                <a:spcPts val="0"/>
              </a:spcAft>
              <a:buSzPts val="1300"/>
              <a:buChar char="●"/>
            </a:pPr>
            <a:r>
              <a:rPr lang="en-GB">
                <a:highlight>
                  <a:schemeClr val="dk1"/>
                </a:highlight>
              </a:rPr>
              <a:t>Transférez (push) vos modifications vers le dépôt distant.</a:t>
            </a:r>
            <a:endParaRPr>
              <a:highlight>
                <a:schemeClr val="dk1"/>
              </a:highlight>
            </a:endParaRPr>
          </a:p>
          <a:p>
            <a:pPr indent="-298450" lvl="1" marL="914400" rtl="0" algn="l">
              <a:spcBef>
                <a:spcPts val="0"/>
              </a:spcBef>
              <a:spcAft>
                <a:spcPts val="0"/>
              </a:spcAft>
              <a:buClr>
                <a:schemeClr val="dk1"/>
              </a:buClr>
              <a:buSzPts val="1100"/>
              <a:buChar char="○"/>
            </a:pPr>
            <a:r>
              <a:rPr lang="en-GB">
                <a:solidFill>
                  <a:schemeClr val="dk1"/>
                </a:solidFill>
                <a:highlight>
                  <a:schemeClr val="lt1"/>
                </a:highlight>
              </a:rPr>
              <a:t>$ git push -u origin feat/login</a:t>
            </a:r>
            <a:endParaRPr>
              <a:solidFill>
                <a:schemeClr val="dk1"/>
              </a:solidFill>
              <a:highlight>
                <a:schemeClr val="lt1"/>
              </a:highlight>
            </a:endParaRPr>
          </a:p>
          <a:p>
            <a:pPr indent="-311150" lvl="0" marL="457200" rtl="0" algn="l">
              <a:spcBef>
                <a:spcPts val="0"/>
              </a:spcBef>
              <a:spcAft>
                <a:spcPts val="0"/>
              </a:spcAft>
              <a:buSzPts val="1300"/>
              <a:buChar char="●"/>
            </a:pPr>
            <a:r>
              <a:rPr lang="en-GB">
                <a:highlight>
                  <a:schemeClr val="dk1"/>
                </a:highlight>
              </a:rPr>
              <a:t>Vous connecter à l’interface du dépôt distant et suivre les instructions pour créer une pull request.</a:t>
            </a:r>
            <a:endParaRPr>
              <a:highlight>
                <a:schemeClr val="dk1"/>
              </a:highlight>
            </a:endParaRPr>
          </a:p>
          <a:p>
            <a:pPr indent="0" lvl="0" marL="0" rtl="0" algn="l">
              <a:spcBef>
                <a:spcPts val="1600"/>
              </a:spcBef>
              <a:spcAft>
                <a:spcPts val="0"/>
              </a:spcAft>
              <a:buNone/>
            </a:pPr>
            <a:r>
              <a:t/>
            </a:r>
            <a:endParaRPr>
              <a:highlight>
                <a:schemeClr val="dk1"/>
              </a:highlight>
            </a:endParaRPr>
          </a:p>
          <a:p>
            <a:pPr indent="0" lvl="0" marL="0" rtl="0" algn="l">
              <a:spcBef>
                <a:spcPts val="1600"/>
              </a:spcBef>
              <a:spcAft>
                <a:spcPts val="1600"/>
              </a:spcAft>
              <a:buNone/>
            </a:pPr>
            <a:r>
              <a:t/>
            </a:r>
            <a:endParaRPr>
              <a:solidFill>
                <a:schemeClr val="dk1"/>
              </a:solidFill>
              <a:highlight>
                <a:schemeClr val="lt1"/>
              </a:highlight>
            </a:endParaRPr>
          </a:p>
        </p:txBody>
      </p:sp>
      <p:sp>
        <p:nvSpPr>
          <p:cNvPr id="348" name="Google Shape;348;p3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Pull request: Créer une PR sur GitHub</a:t>
            </a:r>
            <a:endParaRPr/>
          </a:p>
        </p:txBody>
      </p:sp>
      <p:pic>
        <p:nvPicPr>
          <p:cNvPr id="349" name="Google Shape;349;p33"/>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4"/>
          <p:cNvSpPr txBox="1"/>
          <p:nvPr>
            <p:ph idx="1" type="body"/>
          </p:nvPr>
        </p:nvSpPr>
        <p:spPr>
          <a:xfrm>
            <a:off x="1297500" y="1796150"/>
            <a:ext cx="63306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highlight>
                  <a:schemeClr val="dk1"/>
                </a:highlight>
              </a:rPr>
              <a:t>Un </a:t>
            </a:r>
            <a:r>
              <a:rPr b="1" i="1" lang="en-GB">
                <a:highlight>
                  <a:schemeClr val="dk1"/>
                </a:highlight>
              </a:rPr>
              <a:t>merge conflict</a:t>
            </a:r>
            <a:r>
              <a:rPr lang="en-GB">
                <a:highlight>
                  <a:schemeClr val="dk1"/>
                </a:highlight>
              </a:rPr>
              <a:t> se produit lorsque Git ne parvient pas à fusionner automatiquement les modifications de deux branches différentes. Cela peut se produire lorsque deux développeurs apportent des modifications au même fichier en même temps, ou lorsqu'un développeur supprime un fichier pendant qu'un autre développeur le modifie.</a:t>
            </a:r>
            <a:endParaRPr>
              <a:highlight>
                <a:schemeClr val="dk1"/>
              </a:highlight>
            </a:endParaRPr>
          </a:p>
          <a:p>
            <a:pPr indent="0" lvl="0" marL="0" rtl="0" algn="l">
              <a:spcBef>
                <a:spcPts val="1600"/>
              </a:spcBef>
              <a:spcAft>
                <a:spcPts val="0"/>
              </a:spcAft>
              <a:buNone/>
            </a:pPr>
            <a:r>
              <a:rPr lang="en-GB">
                <a:highlight>
                  <a:schemeClr val="dk1"/>
                </a:highlight>
              </a:rPr>
              <a:t>Git tentera de fusionner automatiquement les modifications, mais s'il n'y parvient pas, il créera un marqueur de conflit dans le fichier. Ce marqueur de conflit ressemblera à ceci :</a:t>
            </a:r>
            <a:endParaRPr>
              <a:highlight>
                <a:schemeClr val="dk1"/>
              </a:highlight>
            </a:endParaRPr>
          </a:p>
          <a:p>
            <a:pPr indent="0" lvl="0" marL="0" rtl="0" algn="l">
              <a:spcBef>
                <a:spcPts val="1600"/>
              </a:spcBef>
              <a:spcAft>
                <a:spcPts val="0"/>
              </a:spcAft>
              <a:buNone/>
            </a:pPr>
            <a:r>
              <a:t/>
            </a:r>
            <a:endParaRPr>
              <a:highlight>
                <a:schemeClr val="dk1"/>
              </a:highlight>
            </a:endParaRPr>
          </a:p>
          <a:p>
            <a:pPr indent="0" lvl="0" marL="0" rtl="0" algn="l">
              <a:spcBef>
                <a:spcPts val="1600"/>
              </a:spcBef>
              <a:spcAft>
                <a:spcPts val="1600"/>
              </a:spcAft>
              <a:buNone/>
            </a:pPr>
            <a:r>
              <a:t/>
            </a:r>
            <a:endParaRPr>
              <a:solidFill>
                <a:schemeClr val="dk1"/>
              </a:solidFill>
              <a:highlight>
                <a:schemeClr val="lt1"/>
              </a:highlight>
            </a:endParaRPr>
          </a:p>
        </p:txBody>
      </p:sp>
      <p:sp>
        <p:nvSpPr>
          <p:cNvPr id="355" name="Google Shape;355;p3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Merge Conflicts</a:t>
            </a:r>
            <a:endParaRPr/>
          </a:p>
        </p:txBody>
      </p:sp>
      <p:pic>
        <p:nvPicPr>
          <p:cNvPr id="356" name="Google Shape;356;p34"/>
          <p:cNvPicPr preferRelativeResize="0"/>
          <p:nvPr/>
        </p:nvPicPr>
        <p:blipFill>
          <a:blip r:embed="rId3">
            <a:alphaModFix/>
          </a:blip>
          <a:stretch>
            <a:fillRect/>
          </a:stretch>
        </p:blipFill>
        <p:spPr>
          <a:xfrm>
            <a:off x="1360175" y="3972725"/>
            <a:ext cx="2984125" cy="941925"/>
          </a:xfrm>
          <a:prstGeom prst="rect">
            <a:avLst/>
          </a:prstGeom>
          <a:noFill/>
          <a:ln>
            <a:noFill/>
          </a:ln>
        </p:spPr>
      </p:pic>
      <p:pic>
        <p:nvPicPr>
          <p:cNvPr id="357" name="Google Shape;357;p34"/>
          <p:cNvPicPr preferRelativeResize="0"/>
          <p:nvPr/>
        </p:nvPicPr>
        <p:blipFill rotWithShape="1">
          <a:blip r:embed="rId4">
            <a:alphaModFix/>
          </a:blip>
          <a:srcRect b="10" l="22721" r="1261" t="-1460"/>
          <a:stretch/>
        </p:blipFill>
        <p:spPr>
          <a:xfrm rot="10800000">
            <a:off x="6246000" y="-8"/>
            <a:ext cx="2898000" cy="2691600"/>
          </a:xfrm>
          <a:prstGeom prst="rtTriangle">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5"/>
          <p:cNvSpPr txBox="1"/>
          <p:nvPr>
            <p:ph idx="1" type="body"/>
          </p:nvPr>
        </p:nvSpPr>
        <p:spPr>
          <a:xfrm>
            <a:off x="1297500" y="1796150"/>
            <a:ext cx="63306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highlight>
                  <a:schemeClr val="dk1"/>
                </a:highlight>
              </a:rPr>
              <a:t>Pour résoudre les </a:t>
            </a:r>
            <a:r>
              <a:rPr i="1" lang="en-GB">
                <a:highlight>
                  <a:schemeClr val="dk1"/>
                </a:highlight>
              </a:rPr>
              <a:t>merge conflicts</a:t>
            </a:r>
            <a:r>
              <a:rPr lang="en-GB">
                <a:highlight>
                  <a:schemeClr val="dk1"/>
                </a:highlight>
              </a:rPr>
              <a:t>, vous devrez :</a:t>
            </a:r>
            <a:endParaRPr>
              <a:highlight>
                <a:schemeClr val="dk1"/>
              </a:highlight>
            </a:endParaRPr>
          </a:p>
          <a:p>
            <a:pPr indent="-311150" lvl="0" marL="457200" rtl="0" algn="l">
              <a:spcBef>
                <a:spcPts val="1600"/>
              </a:spcBef>
              <a:spcAft>
                <a:spcPts val="0"/>
              </a:spcAft>
              <a:buSzPts val="1300"/>
              <a:buChar char="●"/>
            </a:pPr>
            <a:r>
              <a:rPr lang="en-GB">
                <a:highlight>
                  <a:schemeClr val="dk1"/>
                </a:highlight>
              </a:rPr>
              <a:t>Identifiez les fichiers qui présentent des conflits. Vous pouvez le faire en exécutant la commande suivante :</a:t>
            </a:r>
            <a:endParaRPr>
              <a:highlight>
                <a:schemeClr val="dk1"/>
              </a:highlight>
            </a:endParaRPr>
          </a:p>
          <a:p>
            <a:pPr indent="0" lvl="0" marL="457200" rtl="0" algn="l">
              <a:spcBef>
                <a:spcPts val="1600"/>
              </a:spcBef>
              <a:spcAft>
                <a:spcPts val="0"/>
              </a:spcAft>
              <a:buNone/>
            </a:pPr>
            <a:r>
              <a:rPr lang="en-GB">
                <a:solidFill>
                  <a:schemeClr val="dk1"/>
                </a:solidFill>
                <a:highlight>
                  <a:schemeClr val="lt1"/>
                </a:highlight>
              </a:rPr>
              <a:t>$ git diff --name-only --staged</a:t>
            </a:r>
            <a:endParaRPr>
              <a:solidFill>
                <a:schemeClr val="dk1"/>
              </a:solidFill>
              <a:highlight>
                <a:schemeClr val="lt1"/>
              </a:highlight>
            </a:endParaRPr>
          </a:p>
          <a:p>
            <a:pPr indent="0" lvl="0" marL="457200" rtl="0" algn="l">
              <a:spcBef>
                <a:spcPts val="1600"/>
              </a:spcBef>
              <a:spcAft>
                <a:spcPts val="0"/>
              </a:spcAft>
              <a:buNone/>
            </a:pPr>
            <a:r>
              <a:rPr lang="en-GB">
                <a:highlight>
                  <a:schemeClr val="dk1"/>
                </a:highlight>
              </a:rPr>
              <a:t>Cela vous montrera une liste de tous les fichiers qui ont été préparés pour la validation, mais qui présentent également des conflits.</a:t>
            </a:r>
            <a:endParaRPr>
              <a:highlight>
                <a:schemeClr val="dk1"/>
              </a:highlight>
            </a:endParaRPr>
          </a:p>
          <a:p>
            <a:pPr indent="-311150" lvl="0" marL="457200" rtl="0" algn="l">
              <a:spcBef>
                <a:spcPts val="1600"/>
              </a:spcBef>
              <a:spcAft>
                <a:spcPts val="0"/>
              </a:spcAft>
              <a:buSzPts val="1300"/>
              <a:buChar char="●"/>
            </a:pPr>
            <a:r>
              <a:rPr lang="en-GB">
                <a:highlight>
                  <a:schemeClr val="dk1"/>
                </a:highlight>
              </a:rPr>
              <a:t>Ouvrez chaque fichier en conflit dans un éditeur de texte. Vous verrez que Git a marqué les lignes conflictuelles avec des marqueurs de conflit.</a:t>
            </a:r>
            <a:endParaRPr>
              <a:highlight>
                <a:schemeClr val="dk1"/>
              </a:highlight>
            </a:endParaRPr>
          </a:p>
          <a:p>
            <a:pPr indent="0" lvl="0" marL="0" rtl="0" algn="l">
              <a:spcBef>
                <a:spcPts val="1600"/>
              </a:spcBef>
              <a:spcAft>
                <a:spcPts val="0"/>
              </a:spcAft>
              <a:buNone/>
            </a:pPr>
            <a:r>
              <a:t/>
            </a:r>
            <a:endParaRPr>
              <a:highlight>
                <a:schemeClr val="dk1"/>
              </a:highlight>
            </a:endParaRPr>
          </a:p>
          <a:p>
            <a:pPr indent="0" lvl="0" marL="0" rtl="0" algn="l">
              <a:spcBef>
                <a:spcPts val="1600"/>
              </a:spcBef>
              <a:spcAft>
                <a:spcPts val="1600"/>
              </a:spcAft>
              <a:buNone/>
            </a:pPr>
            <a:r>
              <a:t/>
            </a:r>
            <a:endParaRPr>
              <a:solidFill>
                <a:schemeClr val="dk1"/>
              </a:solidFill>
              <a:highlight>
                <a:schemeClr val="lt1"/>
              </a:highlight>
            </a:endParaRPr>
          </a:p>
        </p:txBody>
      </p:sp>
      <p:sp>
        <p:nvSpPr>
          <p:cNvPr id="363" name="Google Shape;363;p35"/>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Merge Conflicts :  Comment les résoudre ?</a:t>
            </a:r>
            <a:endParaRPr/>
          </a:p>
        </p:txBody>
      </p:sp>
      <p:pic>
        <p:nvPicPr>
          <p:cNvPr id="364" name="Google Shape;364;p35"/>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1297500" y="1145700"/>
            <a:ext cx="6145800" cy="38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Collaborer avec Git:</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Avantages</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Challenges</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Connexion à un dépôt distant</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git remote</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HTTP</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SSH</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Pull requests</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Merge conflicts</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TD</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5" name="Google Shape;235;p18"/>
          <p:cNvSpPr txBox="1"/>
          <p:nvPr>
            <p:ph type="title"/>
          </p:nvPr>
        </p:nvSpPr>
        <p:spPr>
          <a:xfrm>
            <a:off x="1297500" y="393750"/>
            <a:ext cx="6392100" cy="10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Collaborer sur un dépôt distant avec Git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36"/>
          <p:cNvSpPr txBox="1"/>
          <p:nvPr>
            <p:ph idx="1" type="body"/>
          </p:nvPr>
        </p:nvSpPr>
        <p:spPr>
          <a:xfrm>
            <a:off x="1297500" y="1796150"/>
            <a:ext cx="3405300" cy="3118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highlight>
                  <a:schemeClr val="dk1"/>
                </a:highlight>
              </a:rPr>
              <a:t>Décidez quelle modification vous souhaitez conserver. Vous pouvez conserver la modification dans la branche actuelle, la modification dans la branche entrante ou une combinaison des deux.</a:t>
            </a:r>
            <a:endParaRPr>
              <a:highlight>
                <a:schemeClr val="dk1"/>
              </a:highlight>
            </a:endParaRPr>
          </a:p>
          <a:p>
            <a:pPr indent="-311150" lvl="0" marL="457200" rtl="0" algn="l">
              <a:spcBef>
                <a:spcPts val="0"/>
              </a:spcBef>
              <a:spcAft>
                <a:spcPts val="0"/>
              </a:spcAft>
              <a:buSzPts val="1300"/>
              <a:buChar char="●"/>
            </a:pPr>
            <a:r>
              <a:rPr lang="en-GB">
                <a:highlight>
                  <a:schemeClr val="dk1"/>
                </a:highlight>
              </a:rPr>
              <a:t>Une fois que vous avez décidé quelles modifications conserver, supprimez les marqueurs de conflit et apportez les modifications nécessaires au fichier.</a:t>
            </a:r>
            <a:endParaRPr>
              <a:highlight>
                <a:schemeClr val="dk1"/>
              </a:highlight>
            </a:endParaRPr>
          </a:p>
          <a:p>
            <a:pPr indent="-311150" lvl="0" marL="457200" rtl="0" algn="l">
              <a:spcBef>
                <a:spcPts val="0"/>
              </a:spcBef>
              <a:spcAft>
                <a:spcPts val="0"/>
              </a:spcAft>
              <a:buSzPts val="1300"/>
              <a:buChar char="●"/>
            </a:pPr>
            <a:r>
              <a:rPr lang="en-GB">
                <a:highlight>
                  <a:schemeClr val="dk1"/>
                </a:highlight>
              </a:rPr>
              <a:t>Enregistrez le fichier et faites votre commit.</a:t>
            </a:r>
            <a:endParaRPr>
              <a:highlight>
                <a:schemeClr val="dk1"/>
              </a:highlight>
            </a:endParaRPr>
          </a:p>
          <a:p>
            <a:pPr indent="0" lvl="0" marL="0" rtl="0" algn="l">
              <a:spcBef>
                <a:spcPts val="1600"/>
              </a:spcBef>
              <a:spcAft>
                <a:spcPts val="0"/>
              </a:spcAft>
              <a:buNone/>
            </a:pPr>
            <a:r>
              <a:t/>
            </a:r>
            <a:endParaRPr>
              <a:highlight>
                <a:schemeClr val="dk1"/>
              </a:highlight>
            </a:endParaRPr>
          </a:p>
          <a:p>
            <a:pPr indent="0" lvl="0" marL="0" rtl="0" algn="l">
              <a:spcBef>
                <a:spcPts val="1600"/>
              </a:spcBef>
              <a:spcAft>
                <a:spcPts val="1600"/>
              </a:spcAft>
              <a:buNone/>
            </a:pPr>
            <a:r>
              <a:t/>
            </a:r>
            <a:endParaRPr>
              <a:solidFill>
                <a:schemeClr val="dk1"/>
              </a:solidFill>
              <a:highlight>
                <a:schemeClr val="lt1"/>
              </a:highlight>
            </a:endParaRPr>
          </a:p>
        </p:txBody>
      </p:sp>
      <p:sp>
        <p:nvSpPr>
          <p:cNvPr id="370" name="Google Shape;370;p36"/>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Merge Conflicts :  Comment les résoudre ?</a:t>
            </a:r>
            <a:endParaRPr/>
          </a:p>
        </p:txBody>
      </p:sp>
      <p:pic>
        <p:nvPicPr>
          <p:cNvPr id="371" name="Google Shape;371;p36"/>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pic>
        <p:nvPicPr>
          <p:cNvPr id="372" name="Google Shape;372;p36"/>
          <p:cNvPicPr preferRelativeResize="0"/>
          <p:nvPr/>
        </p:nvPicPr>
        <p:blipFill>
          <a:blip r:embed="rId4">
            <a:alphaModFix/>
          </a:blip>
          <a:stretch>
            <a:fillRect/>
          </a:stretch>
        </p:blipFill>
        <p:spPr>
          <a:xfrm>
            <a:off x="4572000" y="1949728"/>
            <a:ext cx="3758455" cy="29649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37"/>
          <p:cNvSpPr txBox="1"/>
          <p:nvPr>
            <p:ph idx="1" type="body"/>
          </p:nvPr>
        </p:nvSpPr>
        <p:spPr>
          <a:xfrm>
            <a:off x="1297500" y="1796150"/>
            <a:ext cx="68379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highlight>
                  <a:schemeClr val="dk1"/>
                </a:highlight>
              </a:rPr>
              <a:t>Voici quelques conseils pour résoudre les conflits Git :</a:t>
            </a:r>
            <a:endParaRPr>
              <a:highlight>
                <a:schemeClr val="dk1"/>
              </a:highlight>
            </a:endParaRPr>
          </a:p>
          <a:p>
            <a:pPr indent="-311150" lvl="0" marL="457200" rtl="0" algn="l">
              <a:spcBef>
                <a:spcPts val="1600"/>
              </a:spcBef>
              <a:spcAft>
                <a:spcPts val="0"/>
              </a:spcAft>
              <a:buSzPts val="1300"/>
              <a:buChar char="●"/>
            </a:pPr>
            <a:r>
              <a:rPr lang="en-GB">
                <a:highlight>
                  <a:schemeClr val="dk1"/>
                </a:highlight>
              </a:rPr>
              <a:t>Communiquez avec les membres de votre équipe. Si vous travaillez sur le même fichier qu'une autre personne et que vous apportez tous les deux des modifications, il est important de communiquer entre vous pour éviter les conflits.</a:t>
            </a:r>
            <a:endParaRPr>
              <a:highlight>
                <a:schemeClr val="dk1"/>
              </a:highlight>
            </a:endParaRPr>
          </a:p>
          <a:p>
            <a:pPr indent="-311150" lvl="0" marL="457200" rtl="0" algn="l">
              <a:spcBef>
                <a:spcPts val="0"/>
              </a:spcBef>
              <a:spcAft>
                <a:spcPts val="0"/>
              </a:spcAft>
              <a:buSzPts val="1300"/>
              <a:buChar char="●"/>
            </a:pPr>
            <a:r>
              <a:rPr lang="en-GB">
                <a:highlight>
                  <a:schemeClr val="dk1"/>
                </a:highlight>
              </a:rPr>
              <a:t>Utilisez un outil de fusion. Un outil de fusion peut vous aider à visualiser les changements dans les branches actuelles et entrantes et à résoudre plus facilement les conflits.</a:t>
            </a:r>
            <a:endParaRPr>
              <a:highlight>
                <a:schemeClr val="dk1"/>
              </a:highlight>
            </a:endParaRPr>
          </a:p>
          <a:p>
            <a:pPr indent="-311150" lvl="0" marL="457200" rtl="0" algn="l">
              <a:spcBef>
                <a:spcPts val="0"/>
              </a:spcBef>
              <a:spcAft>
                <a:spcPts val="0"/>
              </a:spcAft>
              <a:buSzPts val="1300"/>
              <a:buChar char="●"/>
            </a:pPr>
            <a:r>
              <a:rPr lang="en-GB">
                <a:highlight>
                  <a:schemeClr val="dk1"/>
                </a:highlight>
              </a:rPr>
              <a:t>Soyez prudents. Lors de la résolution de conflits, il est important de veiller à ne pas introduire de nouvelles erreurs.</a:t>
            </a:r>
            <a:endParaRPr>
              <a:highlight>
                <a:schemeClr val="dk1"/>
              </a:highlight>
            </a:endParaRPr>
          </a:p>
          <a:p>
            <a:pPr indent="-311150" lvl="0" marL="457200" rtl="0" algn="l">
              <a:spcBef>
                <a:spcPts val="0"/>
              </a:spcBef>
              <a:spcAft>
                <a:spcPts val="0"/>
              </a:spcAft>
              <a:buSzPts val="1300"/>
              <a:buChar char="●"/>
            </a:pPr>
            <a:r>
              <a:rPr lang="en-GB">
                <a:highlight>
                  <a:schemeClr val="dk1"/>
                </a:highlight>
              </a:rPr>
              <a:t>Testez vos modifications. Une fois que vous avez résolu un conflit, il est important de tester vos modifications pour vous assurer que tout fonctionne comme prévu.</a:t>
            </a:r>
            <a:endParaRPr>
              <a:highlight>
                <a:schemeClr val="dk1"/>
              </a:highlight>
            </a:endParaRPr>
          </a:p>
          <a:p>
            <a:pPr indent="0" lvl="0" marL="0" rtl="0" algn="l">
              <a:spcBef>
                <a:spcPts val="1600"/>
              </a:spcBef>
              <a:spcAft>
                <a:spcPts val="1600"/>
              </a:spcAft>
              <a:buNone/>
            </a:pPr>
            <a:r>
              <a:t/>
            </a:r>
            <a:endParaRPr>
              <a:highlight>
                <a:schemeClr val="dk1"/>
              </a:highlight>
            </a:endParaRPr>
          </a:p>
        </p:txBody>
      </p:sp>
      <p:sp>
        <p:nvSpPr>
          <p:cNvPr id="378" name="Google Shape;378;p37"/>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Merge Conflicts :  Comment les résoudre ?</a:t>
            </a:r>
            <a:endParaRPr/>
          </a:p>
        </p:txBody>
      </p:sp>
      <p:pic>
        <p:nvPicPr>
          <p:cNvPr id="379" name="Google Shape;379;p37"/>
          <p:cNvPicPr preferRelativeResize="0"/>
          <p:nvPr/>
        </p:nvPicPr>
        <p:blipFill rotWithShape="1">
          <a:blip r:embed="rId3">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8"/>
          <p:cNvSpPr txBox="1"/>
          <p:nvPr>
            <p:ph idx="1" type="body"/>
          </p:nvPr>
        </p:nvSpPr>
        <p:spPr>
          <a:xfrm>
            <a:off x="1221300" y="1415150"/>
            <a:ext cx="6837900" cy="3118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highlight>
                  <a:schemeClr val="dk1"/>
                </a:highlight>
              </a:rPr>
              <a:t>Créer un fork de </a:t>
            </a:r>
            <a:r>
              <a:rPr lang="en-GB" u="sng">
                <a:solidFill>
                  <a:schemeClr val="hlink"/>
                </a:solidFill>
                <a:highlight>
                  <a:schemeClr val="dk1"/>
                </a:highlight>
                <a:hlinkClick r:id="rId3"/>
              </a:rPr>
              <a:t>https://github.com/valerymelou/introduction-to-git</a:t>
            </a:r>
            <a:endParaRPr>
              <a:highlight>
                <a:schemeClr val="dk1"/>
              </a:highlight>
            </a:endParaRPr>
          </a:p>
          <a:p>
            <a:pPr indent="-311150" lvl="0" marL="457200" rtl="0" algn="l">
              <a:spcBef>
                <a:spcPts val="0"/>
              </a:spcBef>
              <a:spcAft>
                <a:spcPts val="0"/>
              </a:spcAft>
              <a:buSzPts val="1300"/>
              <a:buChar char="●"/>
            </a:pPr>
            <a:r>
              <a:rPr lang="en-GB">
                <a:highlight>
                  <a:schemeClr val="dk1"/>
                </a:highlight>
              </a:rPr>
              <a:t>Cloner votre fork sur votre machine locale</a:t>
            </a:r>
            <a:endParaRPr>
              <a:highlight>
                <a:schemeClr val="dk1"/>
              </a:highlight>
            </a:endParaRPr>
          </a:p>
          <a:p>
            <a:pPr indent="-311150" lvl="0" marL="457200" rtl="0" algn="l">
              <a:spcBef>
                <a:spcPts val="0"/>
              </a:spcBef>
              <a:spcAft>
                <a:spcPts val="0"/>
              </a:spcAft>
              <a:buSzPts val="1300"/>
              <a:buChar char="●"/>
            </a:pPr>
            <a:r>
              <a:rPr lang="en-GB">
                <a:highlight>
                  <a:schemeClr val="dk1"/>
                </a:highlight>
              </a:rPr>
              <a:t>Modifier le fichier CONTRIBUTORS.txt pour y ajouter votre nom à la suite du dernier nom dans le fichier (prénom et nom, nom en majuscules).</a:t>
            </a:r>
            <a:endParaRPr>
              <a:highlight>
                <a:schemeClr val="dk1"/>
              </a:highlight>
            </a:endParaRPr>
          </a:p>
          <a:p>
            <a:pPr indent="-311150" lvl="0" marL="457200" rtl="0" algn="l">
              <a:spcBef>
                <a:spcPts val="0"/>
              </a:spcBef>
              <a:spcAft>
                <a:spcPts val="0"/>
              </a:spcAft>
              <a:buSzPts val="1300"/>
              <a:buChar char="●"/>
            </a:pPr>
            <a:r>
              <a:rPr lang="en-GB">
                <a:highlight>
                  <a:schemeClr val="dk1"/>
                </a:highlight>
              </a:rPr>
              <a:t>Enregistrer le fichier</a:t>
            </a:r>
            <a:endParaRPr>
              <a:highlight>
                <a:schemeClr val="dk1"/>
              </a:highlight>
            </a:endParaRPr>
          </a:p>
          <a:p>
            <a:pPr indent="-311150" lvl="0" marL="457200" rtl="0" algn="l">
              <a:spcBef>
                <a:spcPts val="0"/>
              </a:spcBef>
              <a:spcAft>
                <a:spcPts val="0"/>
              </a:spcAft>
              <a:buSzPts val="1300"/>
              <a:buChar char="●"/>
            </a:pPr>
            <a:r>
              <a:rPr lang="en-GB">
                <a:highlight>
                  <a:schemeClr val="dk1"/>
                </a:highlight>
              </a:rPr>
              <a:t>Faire un commit</a:t>
            </a:r>
            <a:endParaRPr>
              <a:highlight>
                <a:schemeClr val="dk1"/>
              </a:highlight>
            </a:endParaRPr>
          </a:p>
          <a:p>
            <a:pPr indent="-311150" lvl="0" marL="457200" rtl="0" algn="l">
              <a:spcBef>
                <a:spcPts val="0"/>
              </a:spcBef>
              <a:spcAft>
                <a:spcPts val="0"/>
              </a:spcAft>
              <a:buSzPts val="1300"/>
              <a:buChar char="●"/>
            </a:pPr>
            <a:r>
              <a:rPr lang="en-GB">
                <a:highlight>
                  <a:schemeClr val="dk1"/>
                </a:highlight>
              </a:rPr>
              <a:t>Pousser la modification sur la branche principale de votre fork</a:t>
            </a:r>
            <a:endParaRPr>
              <a:highlight>
                <a:schemeClr val="dk1"/>
              </a:highlight>
            </a:endParaRPr>
          </a:p>
          <a:p>
            <a:pPr indent="-311150" lvl="0" marL="457200" rtl="0" algn="l">
              <a:spcBef>
                <a:spcPts val="0"/>
              </a:spcBef>
              <a:spcAft>
                <a:spcPts val="0"/>
              </a:spcAft>
              <a:buSzPts val="1300"/>
              <a:buChar char="●"/>
            </a:pPr>
            <a:r>
              <a:rPr lang="en-GB">
                <a:highlight>
                  <a:schemeClr val="dk1"/>
                </a:highlight>
              </a:rPr>
              <a:t>Créer une pull request à partir de votre fork vers la branche master de </a:t>
            </a:r>
            <a:r>
              <a:rPr lang="en-GB" u="sng">
                <a:solidFill>
                  <a:schemeClr val="accent5"/>
                </a:solidFill>
                <a:highlight>
                  <a:schemeClr val="dk1"/>
                </a:highlight>
                <a:hlinkClick r:id="rId4">
                  <a:extLst>
                    <a:ext uri="{A12FA001-AC4F-418D-AE19-62706E023703}">
                      <ahyp:hlinkClr val="tx"/>
                    </a:ext>
                  </a:extLst>
                </a:hlinkClick>
              </a:rPr>
              <a:t>https://github.com/valerymelou/introduction-to-git</a:t>
            </a:r>
            <a:endParaRPr>
              <a:highlight>
                <a:schemeClr val="dk1"/>
              </a:highlight>
            </a:endParaRPr>
          </a:p>
          <a:p>
            <a:pPr indent="-311150" lvl="0" marL="457200" rtl="0" algn="l">
              <a:spcBef>
                <a:spcPts val="0"/>
              </a:spcBef>
              <a:spcAft>
                <a:spcPts val="0"/>
              </a:spcAft>
              <a:buSzPts val="1300"/>
              <a:buChar char="●"/>
            </a:pPr>
            <a:r>
              <a:rPr lang="en-GB">
                <a:highlight>
                  <a:schemeClr val="dk1"/>
                </a:highlight>
              </a:rPr>
              <a:t>Attention: si des conflits vous sont signalés aussitôt que vous créerez la PR, vous devrez les résoudre vous même.</a:t>
            </a:r>
            <a:endParaRPr>
              <a:highlight>
                <a:schemeClr val="dk1"/>
              </a:highlight>
            </a:endParaRPr>
          </a:p>
          <a:p>
            <a:pPr indent="-311150" lvl="0" marL="457200" rtl="0" algn="l">
              <a:spcBef>
                <a:spcPts val="0"/>
              </a:spcBef>
              <a:spcAft>
                <a:spcPts val="0"/>
              </a:spcAft>
              <a:buSzPts val="1300"/>
              <a:buChar char="●"/>
            </a:pPr>
            <a:r>
              <a:rPr lang="en-GB">
                <a:highlight>
                  <a:schemeClr val="dk1"/>
                </a:highlight>
              </a:rPr>
              <a:t>Assigner la PR à l’utilisateur </a:t>
            </a:r>
            <a:r>
              <a:rPr b="1" lang="en-GB">
                <a:highlight>
                  <a:schemeClr val="dk1"/>
                </a:highlight>
              </a:rPr>
              <a:t>@valerymelou</a:t>
            </a:r>
            <a:endParaRPr b="1">
              <a:highlight>
                <a:schemeClr val="dk1"/>
              </a:highlight>
            </a:endParaRPr>
          </a:p>
        </p:txBody>
      </p:sp>
      <p:sp>
        <p:nvSpPr>
          <p:cNvPr id="385" name="Google Shape;385;p38"/>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TD</a:t>
            </a:r>
            <a:endParaRPr/>
          </a:p>
        </p:txBody>
      </p:sp>
      <p:pic>
        <p:nvPicPr>
          <p:cNvPr id="386" name="Google Shape;386;p38"/>
          <p:cNvPicPr preferRelativeResize="0"/>
          <p:nvPr/>
        </p:nvPicPr>
        <p:blipFill rotWithShape="1">
          <a:blip r:embed="rId5">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Merci pour votre attention.</a:t>
            </a:r>
            <a:endParaRPr/>
          </a:p>
        </p:txBody>
      </p:sp>
      <p:sp>
        <p:nvSpPr>
          <p:cNvPr id="392" name="Google Shape;392;p39"/>
          <p:cNvSpPr txBox="1"/>
          <p:nvPr>
            <p:ph type="title"/>
          </p:nvPr>
        </p:nvSpPr>
        <p:spPr>
          <a:xfrm>
            <a:off x="1297500" y="21265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Avez-vous des questions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Avantages de la collaboration avec Git</a:t>
            </a:r>
            <a:endParaRPr/>
          </a:p>
        </p:txBody>
      </p:sp>
      <p:sp>
        <p:nvSpPr>
          <p:cNvPr id="241" name="Google Shape;241;p19"/>
          <p:cNvSpPr txBox="1"/>
          <p:nvPr>
            <p:ph idx="1" type="body"/>
          </p:nvPr>
        </p:nvSpPr>
        <p:spPr>
          <a:xfrm>
            <a:off x="1297500" y="1796150"/>
            <a:ext cx="56097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Au paravant, collaborer avec Git signifiait, envoyer les dépôts de code source par email aux différents collaborateurs, ou alors héberger ces dépôts sur un serveur accessible uniquement via le terminal.</a:t>
            </a:r>
            <a:endParaRPr/>
          </a:p>
          <a:p>
            <a:pPr indent="0" lvl="0" marL="0" rtl="0" algn="l">
              <a:spcBef>
                <a:spcPts val="1600"/>
              </a:spcBef>
              <a:spcAft>
                <a:spcPts val="1600"/>
              </a:spcAft>
              <a:buNone/>
            </a:pPr>
            <a:r>
              <a:rPr lang="en-GB"/>
              <a:t>Aujourd'hui, nous disposons de plateformes d'hébergement Git, qui sont des sites Web sur lesquels vous pouvez télécharger une copie de votre dépôt  Git et travailler ouvertement et en collaboration avec d'autres personnes.</a:t>
            </a:r>
            <a:endParaRPr/>
          </a:p>
        </p:txBody>
      </p:sp>
      <p:pic>
        <p:nvPicPr>
          <p:cNvPr id="242" name="Google Shape;242;p19"/>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Avantages de la collaboration avec Git</a:t>
            </a:r>
            <a:endParaRPr/>
          </a:p>
        </p:txBody>
      </p:sp>
      <p:sp>
        <p:nvSpPr>
          <p:cNvPr id="248" name="Google Shape;248;p20"/>
          <p:cNvSpPr txBox="1"/>
          <p:nvPr>
            <p:ph idx="1" type="body"/>
          </p:nvPr>
        </p:nvSpPr>
        <p:spPr>
          <a:xfrm>
            <a:off x="1297500" y="1796150"/>
            <a:ext cx="30555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Vous pouvez ainsi </a:t>
            </a:r>
            <a:r>
              <a:rPr lang="en-GB"/>
              <a:t>résider</a:t>
            </a:r>
            <a:r>
              <a:rPr lang="en-GB"/>
              <a:t> à Buea, Cameroun et collaborer sur le même projet Git avec quelqu’un qui se trouve à Palo Alto, Californie.</a:t>
            </a:r>
            <a:endParaRPr/>
          </a:p>
          <a:p>
            <a:pPr indent="0" lvl="0" marL="0" rtl="0" algn="l">
              <a:spcBef>
                <a:spcPts val="1600"/>
              </a:spcBef>
              <a:spcAft>
                <a:spcPts val="1600"/>
              </a:spcAft>
              <a:buNone/>
            </a:pPr>
            <a:r>
              <a:rPr lang="en-GB"/>
              <a:t>Les changements peuvent êtres revus, commentés et </a:t>
            </a:r>
            <a:r>
              <a:rPr lang="en-GB"/>
              <a:t>améliorés</a:t>
            </a:r>
            <a:r>
              <a:rPr lang="en-GB"/>
              <a:t> plus facilement.</a:t>
            </a:r>
            <a:endParaRPr/>
          </a:p>
        </p:txBody>
      </p:sp>
      <p:pic>
        <p:nvPicPr>
          <p:cNvPr id="249" name="Google Shape;249;p20"/>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pic>
        <p:nvPicPr>
          <p:cNvPr id="250" name="Google Shape;250;p20"/>
          <p:cNvPicPr preferRelativeResize="0"/>
          <p:nvPr/>
        </p:nvPicPr>
        <p:blipFill>
          <a:blip r:embed="rId4">
            <a:alphaModFix/>
          </a:blip>
          <a:stretch>
            <a:fillRect/>
          </a:stretch>
        </p:blipFill>
        <p:spPr>
          <a:xfrm>
            <a:off x="4726701" y="1848000"/>
            <a:ext cx="3329773" cy="2771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Challenges </a:t>
            </a:r>
            <a:r>
              <a:rPr lang="en-GB"/>
              <a:t> de la collaboration avec Git</a:t>
            </a:r>
            <a:endParaRPr/>
          </a:p>
        </p:txBody>
      </p:sp>
      <p:sp>
        <p:nvSpPr>
          <p:cNvPr id="256" name="Google Shape;256;p21"/>
          <p:cNvSpPr txBox="1"/>
          <p:nvPr>
            <p:ph idx="1" type="body"/>
          </p:nvPr>
        </p:nvSpPr>
        <p:spPr>
          <a:xfrm>
            <a:off x="1297500" y="1796150"/>
            <a:ext cx="56097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Connexion</a:t>
            </a:r>
            <a:r>
              <a:rPr lang="en-GB"/>
              <a:t>: Vous devez être sur le même réseau que le serveur où se trouve le dépôt distant  pour pouvoir y apporter des modifications.</a:t>
            </a:r>
            <a:endParaRPr/>
          </a:p>
          <a:p>
            <a:pPr indent="0" lvl="0" marL="0" rtl="0" algn="l">
              <a:spcBef>
                <a:spcPts val="1600"/>
              </a:spcBef>
              <a:spcAft>
                <a:spcPts val="1600"/>
              </a:spcAft>
              <a:buNone/>
            </a:pPr>
            <a:r>
              <a:rPr b="1" lang="en-GB"/>
              <a:t>Les conflits:</a:t>
            </a:r>
            <a:r>
              <a:rPr lang="en-GB"/>
              <a:t> Des conflits peuvent survenir lorsque deux personnes ou plus apportent des modifications au même fichier. Git ne pourra pas fusionner automatiquement les modifications et vous devrez résoudre le conflit manuellement.</a:t>
            </a:r>
            <a:endParaRPr/>
          </a:p>
        </p:txBody>
      </p:sp>
      <p:pic>
        <p:nvPicPr>
          <p:cNvPr id="257" name="Google Shape;257;p21"/>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2"/>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Connexion à un dépôt distant: git remote</a:t>
            </a:r>
            <a:endParaRPr/>
          </a:p>
        </p:txBody>
      </p:sp>
      <p:sp>
        <p:nvSpPr>
          <p:cNvPr id="263" name="Google Shape;263;p22"/>
          <p:cNvSpPr txBox="1"/>
          <p:nvPr>
            <p:ph idx="1" type="body"/>
          </p:nvPr>
        </p:nvSpPr>
        <p:spPr>
          <a:xfrm>
            <a:off x="1297500" y="1796150"/>
            <a:ext cx="56097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 dépôt crée avec la commande </a:t>
            </a:r>
            <a:r>
              <a:rPr lang="en-GB">
                <a:solidFill>
                  <a:schemeClr val="dk1"/>
                </a:solidFill>
                <a:highlight>
                  <a:schemeClr val="lt1"/>
                </a:highlight>
              </a:rPr>
              <a:t>git init</a:t>
            </a:r>
            <a:r>
              <a:rPr lang="en-GB"/>
              <a:t> n’est connecté à aucun dépôt distant. Vous ne pouvez donc pas encore envoyer ou récupérer des modifications du dépôt distant.</a:t>
            </a:r>
            <a:endParaRPr/>
          </a:p>
          <a:p>
            <a:pPr indent="0" lvl="0" marL="0" rtl="0" algn="l">
              <a:spcBef>
                <a:spcPts val="1600"/>
              </a:spcBef>
              <a:spcAft>
                <a:spcPts val="0"/>
              </a:spcAft>
              <a:buNone/>
            </a:pPr>
            <a:r>
              <a:rPr lang="en-GB"/>
              <a:t>Pour connecter votre dépôt à un dépôt distant, utilisez la commande</a:t>
            </a:r>
            <a:endParaRPr/>
          </a:p>
          <a:p>
            <a:pPr indent="0" lvl="0" marL="0" rtl="0" algn="l">
              <a:spcBef>
                <a:spcPts val="1600"/>
              </a:spcBef>
              <a:spcAft>
                <a:spcPts val="0"/>
              </a:spcAft>
              <a:buNone/>
            </a:pPr>
            <a:r>
              <a:rPr lang="en-GB">
                <a:solidFill>
                  <a:schemeClr val="dk1"/>
                </a:solidFill>
                <a:highlight>
                  <a:schemeClr val="lt1"/>
                </a:highlight>
              </a:rPr>
              <a:t>$ git remote add origin &lt;adresse du dépôt distant&gt;</a:t>
            </a:r>
            <a:endParaRPr>
              <a:solidFill>
                <a:schemeClr val="dk1"/>
              </a:solidFill>
              <a:highlight>
                <a:schemeClr val="lt1"/>
              </a:highlight>
            </a:endParaRPr>
          </a:p>
          <a:p>
            <a:pPr indent="0" lvl="0" marL="0" rtl="0" algn="l">
              <a:spcBef>
                <a:spcPts val="1600"/>
              </a:spcBef>
              <a:spcAft>
                <a:spcPts val="0"/>
              </a:spcAft>
              <a:buNone/>
            </a:pPr>
            <a:r>
              <a:rPr lang="en-GB"/>
              <a:t>L’adresse du dépôt distant peut se présenter sous plusieurs formes:</a:t>
            </a:r>
            <a:endParaRPr/>
          </a:p>
          <a:p>
            <a:pPr indent="-311150" lvl="0" marL="457200" rtl="0" algn="l">
              <a:spcBef>
                <a:spcPts val="1600"/>
              </a:spcBef>
              <a:spcAft>
                <a:spcPts val="0"/>
              </a:spcAft>
              <a:buSzPts val="1300"/>
              <a:buChar char="●"/>
            </a:pPr>
            <a:r>
              <a:rPr lang="en-GB"/>
              <a:t>HTTP: https://github.com/valerymelou/introduction-to-git.git</a:t>
            </a:r>
            <a:endParaRPr/>
          </a:p>
          <a:p>
            <a:pPr indent="-311150" lvl="0" marL="457200" rtl="0" algn="l">
              <a:spcBef>
                <a:spcPts val="0"/>
              </a:spcBef>
              <a:spcAft>
                <a:spcPts val="0"/>
              </a:spcAft>
              <a:buSzPts val="1300"/>
              <a:buChar char="●"/>
            </a:pPr>
            <a:r>
              <a:rPr lang="en-GB"/>
              <a:t>SSH: git@github.com:valerymelou/introduction-to-git.git</a:t>
            </a:r>
            <a:endParaRPr/>
          </a:p>
        </p:txBody>
      </p:sp>
      <p:pic>
        <p:nvPicPr>
          <p:cNvPr id="264" name="Google Shape;264;p22"/>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pic>
        <p:nvPicPr>
          <p:cNvPr id="265" name="Google Shape;265;p22"/>
          <p:cNvPicPr preferRelativeResize="0"/>
          <p:nvPr/>
        </p:nvPicPr>
        <p:blipFill rotWithShape="1">
          <a:blip r:embed="rId4">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Connexion à un dépôt distant: git remote</a:t>
            </a:r>
            <a:endParaRPr/>
          </a:p>
        </p:txBody>
      </p:sp>
      <p:sp>
        <p:nvSpPr>
          <p:cNvPr id="271" name="Google Shape;271;p23"/>
          <p:cNvSpPr txBox="1"/>
          <p:nvPr>
            <p:ph idx="1" type="body"/>
          </p:nvPr>
        </p:nvSpPr>
        <p:spPr>
          <a:xfrm>
            <a:off x="1297500" y="1796150"/>
            <a:ext cx="56097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highlight>
                  <a:schemeClr val="lt1"/>
                </a:highlight>
              </a:rPr>
              <a:t>git remote add origin &lt;adresse du dépôt distant&gt;</a:t>
            </a:r>
            <a:r>
              <a:rPr lang="en-GB"/>
              <a:t> ajoute une adresse distante (remote) appelée </a:t>
            </a:r>
            <a:r>
              <a:rPr b="1" lang="en-GB"/>
              <a:t>origin</a:t>
            </a:r>
            <a:r>
              <a:rPr lang="en-GB"/>
              <a:t> au dépôt Git dans lequel vous vous trouvez.</a:t>
            </a:r>
            <a:endParaRPr/>
          </a:p>
          <a:p>
            <a:pPr indent="0" lvl="0" marL="0" rtl="0" algn="l">
              <a:spcBef>
                <a:spcPts val="1600"/>
              </a:spcBef>
              <a:spcAft>
                <a:spcPts val="0"/>
              </a:spcAft>
              <a:buNone/>
            </a:pPr>
            <a:r>
              <a:rPr lang="en-GB"/>
              <a:t>Un dépôt local peut être connecté à plusieurs dépôts distants.</a:t>
            </a:r>
            <a:endParaRPr/>
          </a:p>
          <a:p>
            <a:pPr indent="0" lvl="0" marL="0" rtl="0" algn="l">
              <a:spcBef>
                <a:spcPts val="1600"/>
              </a:spcBef>
              <a:spcAft>
                <a:spcPts val="0"/>
              </a:spcAft>
              <a:buNone/>
            </a:pPr>
            <a:r>
              <a:rPr lang="en-GB"/>
              <a:t>Pour consulter la liste des dépôts distants auxquels votre dépôt local est connecté, exécutez la commande </a:t>
            </a:r>
            <a:r>
              <a:rPr lang="en-GB">
                <a:solidFill>
                  <a:schemeClr val="dk1"/>
                </a:solidFill>
                <a:highlight>
                  <a:schemeClr val="lt1"/>
                </a:highlight>
              </a:rPr>
              <a:t>git remote -v</a:t>
            </a:r>
            <a:endParaRPr>
              <a:solidFill>
                <a:schemeClr val="dk1"/>
              </a:solidFill>
              <a:highlight>
                <a:schemeClr val="lt1"/>
              </a:highlight>
            </a:endParaRPr>
          </a:p>
          <a:p>
            <a:pPr indent="0" lvl="0" marL="0" rtl="0" algn="l">
              <a:spcBef>
                <a:spcPts val="1600"/>
              </a:spcBef>
              <a:spcAft>
                <a:spcPts val="0"/>
              </a:spcAft>
              <a:buNone/>
            </a:pPr>
            <a:r>
              <a:rPr lang="en-GB">
                <a:highlight>
                  <a:schemeClr val="dk1"/>
                </a:highlight>
              </a:rPr>
              <a:t>Vous aurez alors un résultat semblable au suivant:</a:t>
            </a:r>
            <a:endParaRPr>
              <a:highlight>
                <a:schemeClr val="dk1"/>
              </a:highlight>
            </a:endParaRPr>
          </a:p>
          <a:p>
            <a:pPr indent="0" lvl="0" marL="0" rtl="0" algn="l">
              <a:spcBef>
                <a:spcPts val="1600"/>
              </a:spcBef>
              <a:spcAft>
                <a:spcPts val="1600"/>
              </a:spcAft>
              <a:buNone/>
            </a:pPr>
            <a:r>
              <a:t/>
            </a:r>
            <a:endParaRPr>
              <a:highlight>
                <a:schemeClr val="dk1"/>
              </a:highlight>
            </a:endParaRPr>
          </a:p>
        </p:txBody>
      </p:sp>
      <p:pic>
        <p:nvPicPr>
          <p:cNvPr id="272" name="Google Shape;272;p23"/>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pic>
        <p:nvPicPr>
          <p:cNvPr id="273" name="Google Shape;273;p23"/>
          <p:cNvPicPr preferRelativeResize="0"/>
          <p:nvPr/>
        </p:nvPicPr>
        <p:blipFill>
          <a:blip r:embed="rId4">
            <a:alphaModFix/>
          </a:blip>
          <a:stretch>
            <a:fillRect/>
          </a:stretch>
        </p:blipFill>
        <p:spPr>
          <a:xfrm>
            <a:off x="1385975" y="4188950"/>
            <a:ext cx="4763624" cy="837825"/>
          </a:xfrm>
          <a:prstGeom prst="rect">
            <a:avLst/>
          </a:prstGeom>
          <a:noFill/>
          <a:ln>
            <a:noFill/>
          </a:ln>
        </p:spPr>
      </p:pic>
      <p:pic>
        <p:nvPicPr>
          <p:cNvPr id="274" name="Google Shape;274;p23"/>
          <p:cNvPicPr preferRelativeResize="0"/>
          <p:nvPr/>
        </p:nvPicPr>
        <p:blipFill rotWithShape="1">
          <a:blip r:embed="rId5">
            <a:alphaModFix/>
          </a:blip>
          <a:srcRect b="30373" l="45098" r="5636" t="-6"/>
          <a:stretch/>
        </p:blipFill>
        <p:spPr>
          <a:xfrm rot="10800000">
            <a:off x="6238025" y="7367"/>
            <a:ext cx="2898000" cy="2691600"/>
          </a:xfrm>
          <a:prstGeom prst="rtTriangle">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Connexion à un dépôt distant: HTTPS</a:t>
            </a:r>
            <a:endParaRPr/>
          </a:p>
        </p:txBody>
      </p:sp>
      <p:sp>
        <p:nvSpPr>
          <p:cNvPr id="280" name="Google Shape;280;p24"/>
          <p:cNvSpPr txBox="1"/>
          <p:nvPr>
            <p:ph idx="1" type="body"/>
          </p:nvPr>
        </p:nvSpPr>
        <p:spPr>
          <a:xfrm>
            <a:off x="1297500" y="1796150"/>
            <a:ext cx="56097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highlight>
                  <a:schemeClr val="dk1"/>
                </a:highlight>
              </a:rPr>
              <a:t>Si l’adresse du dépôt distant que vous ajoutez est une adresse HTTP, alors Git vous demandera votre nom d’utilisateur et votre mot de passe sur le serveur distant à chaque fois que vous </a:t>
            </a:r>
            <a:r>
              <a:rPr lang="en-GB">
                <a:highlight>
                  <a:schemeClr val="dk1"/>
                </a:highlight>
              </a:rPr>
              <a:t>exécuterez</a:t>
            </a:r>
            <a:r>
              <a:rPr lang="en-GB">
                <a:highlight>
                  <a:schemeClr val="dk1"/>
                </a:highlight>
              </a:rPr>
              <a:t> des actions qui </a:t>
            </a:r>
            <a:r>
              <a:rPr lang="en-GB">
                <a:highlight>
                  <a:schemeClr val="dk1"/>
                </a:highlight>
              </a:rPr>
              <a:t>nécessitent</a:t>
            </a:r>
            <a:r>
              <a:rPr lang="en-GB">
                <a:highlight>
                  <a:schemeClr val="dk1"/>
                </a:highlight>
              </a:rPr>
              <a:t> de se connecter au serveur distant:</a:t>
            </a:r>
            <a:endParaRPr>
              <a:highlight>
                <a:schemeClr val="dk1"/>
              </a:highlight>
            </a:endParaRPr>
          </a:p>
          <a:p>
            <a:pPr indent="-311150" lvl="0" marL="457200" rtl="0" algn="l">
              <a:spcBef>
                <a:spcPts val="1600"/>
              </a:spcBef>
              <a:spcAft>
                <a:spcPts val="0"/>
              </a:spcAft>
              <a:buSzPts val="1300"/>
              <a:buChar char="●"/>
            </a:pPr>
            <a:r>
              <a:rPr lang="en-GB">
                <a:highlight>
                  <a:schemeClr val="dk1"/>
                </a:highlight>
              </a:rPr>
              <a:t>git pull</a:t>
            </a:r>
            <a:endParaRPr>
              <a:highlight>
                <a:schemeClr val="dk1"/>
              </a:highlight>
            </a:endParaRPr>
          </a:p>
          <a:p>
            <a:pPr indent="-311150" lvl="0" marL="457200" rtl="0" algn="l">
              <a:spcBef>
                <a:spcPts val="0"/>
              </a:spcBef>
              <a:spcAft>
                <a:spcPts val="0"/>
              </a:spcAft>
              <a:buSzPts val="1300"/>
              <a:buChar char="●"/>
            </a:pPr>
            <a:r>
              <a:rPr lang="en-GB">
                <a:highlight>
                  <a:schemeClr val="dk1"/>
                </a:highlight>
              </a:rPr>
              <a:t>git push</a:t>
            </a:r>
            <a:endParaRPr>
              <a:highlight>
                <a:schemeClr val="dk1"/>
              </a:highlight>
            </a:endParaRPr>
          </a:p>
          <a:p>
            <a:pPr indent="-311150" lvl="0" marL="457200" rtl="0" algn="l">
              <a:spcBef>
                <a:spcPts val="0"/>
              </a:spcBef>
              <a:spcAft>
                <a:spcPts val="0"/>
              </a:spcAft>
              <a:buSzPts val="1300"/>
              <a:buChar char="●"/>
            </a:pPr>
            <a:r>
              <a:rPr lang="en-GB">
                <a:highlight>
                  <a:schemeClr val="dk1"/>
                </a:highlight>
              </a:rPr>
              <a:t>git fetch</a:t>
            </a:r>
            <a:endParaRPr>
              <a:highlight>
                <a:schemeClr val="dk1"/>
              </a:highlight>
            </a:endParaRPr>
          </a:p>
          <a:p>
            <a:pPr indent="-311150" lvl="0" marL="457200" rtl="0" algn="l">
              <a:spcBef>
                <a:spcPts val="0"/>
              </a:spcBef>
              <a:spcAft>
                <a:spcPts val="0"/>
              </a:spcAft>
              <a:buSzPts val="1300"/>
              <a:buChar char="●"/>
            </a:pPr>
            <a:r>
              <a:rPr lang="en-GB">
                <a:highlight>
                  <a:schemeClr val="dk1"/>
                </a:highlight>
              </a:rPr>
              <a:t>git clone</a:t>
            </a:r>
            <a:endParaRPr>
              <a:highlight>
                <a:schemeClr val="dk1"/>
              </a:highlight>
            </a:endParaRPr>
          </a:p>
          <a:p>
            <a:pPr indent="0" lvl="0" marL="0" rtl="0" algn="l">
              <a:spcBef>
                <a:spcPts val="1600"/>
              </a:spcBef>
              <a:spcAft>
                <a:spcPts val="1600"/>
              </a:spcAft>
              <a:buNone/>
            </a:pPr>
            <a:r>
              <a:t/>
            </a:r>
            <a:endParaRPr>
              <a:highlight>
                <a:schemeClr val="dk1"/>
              </a:highlight>
            </a:endParaRPr>
          </a:p>
        </p:txBody>
      </p:sp>
      <p:pic>
        <p:nvPicPr>
          <p:cNvPr id="281" name="Google Shape;281;p24"/>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5"/>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Connexion à un dépôt distant: SSH</a:t>
            </a:r>
            <a:endParaRPr/>
          </a:p>
        </p:txBody>
      </p:sp>
      <p:sp>
        <p:nvSpPr>
          <p:cNvPr id="287" name="Google Shape;287;p25"/>
          <p:cNvSpPr txBox="1"/>
          <p:nvPr>
            <p:ph idx="1" type="body"/>
          </p:nvPr>
        </p:nvSpPr>
        <p:spPr>
          <a:xfrm>
            <a:off x="1297500" y="1415150"/>
            <a:ext cx="56097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highlight>
                  <a:schemeClr val="dk1"/>
                </a:highlight>
              </a:rPr>
              <a:t>Si l’adresse du dépôt distant que vous ajoutez est une adresse SSH, alors vous devrez renseigner une clé SSH que Git utilisera pour se connecter au dépôt distant.</a:t>
            </a:r>
            <a:endParaRPr>
              <a:highlight>
                <a:schemeClr val="dk1"/>
              </a:highlight>
            </a:endParaRPr>
          </a:p>
          <a:p>
            <a:pPr indent="0" lvl="0" marL="0" rtl="0" algn="l">
              <a:spcBef>
                <a:spcPts val="1600"/>
              </a:spcBef>
              <a:spcAft>
                <a:spcPts val="0"/>
              </a:spcAft>
              <a:buNone/>
            </a:pPr>
            <a:r>
              <a:rPr lang="en-GB">
                <a:highlight>
                  <a:schemeClr val="dk1"/>
                </a:highlight>
              </a:rPr>
              <a:t>Vous n’aurez plus besoin de renseigner votre mot de passe à chaque interaction.</a:t>
            </a:r>
            <a:endParaRPr>
              <a:highlight>
                <a:schemeClr val="dk1"/>
              </a:highlight>
            </a:endParaRPr>
          </a:p>
          <a:p>
            <a:pPr indent="0" lvl="0" marL="0" rtl="0" algn="l">
              <a:spcBef>
                <a:spcPts val="1600"/>
              </a:spcBef>
              <a:spcAft>
                <a:spcPts val="1600"/>
              </a:spcAft>
              <a:buNone/>
            </a:pPr>
            <a:r>
              <a:t/>
            </a:r>
            <a:endParaRPr>
              <a:highlight>
                <a:schemeClr val="dk1"/>
              </a:highlight>
            </a:endParaRPr>
          </a:p>
        </p:txBody>
      </p:sp>
      <p:pic>
        <p:nvPicPr>
          <p:cNvPr id="288" name="Google Shape;288;p25"/>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